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2"/>
  </p:notesMasterIdLst>
  <p:sldIdLst>
    <p:sldId id="260" r:id="rId2"/>
    <p:sldId id="262" r:id="rId3"/>
    <p:sldId id="293" r:id="rId4"/>
    <p:sldId id="261" r:id="rId5"/>
    <p:sldId id="256" r:id="rId6"/>
    <p:sldId id="257" r:id="rId7"/>
    <p:sldId id="270" r:id="rId8"/>
    <p:sldId id="268" r:id="rId9"/>
    <p:sldId id="272" r:id="rId10"/>
    <p:sldId id="273" r:id="rId11"/>
    <p:sldId id="274" r:id="rId12"/>
    <p:sldId id="275" r:id="rId13"/>
    <p:sldId id="276" r:id="rId14"/>
    <p:sldId id="277" r:id="rId15"/>
    <p:sldId id="278" r:id="rId16"/>
    <p:sldId id="279" r:id="rId17"/>
    <p:sldId id="280" r:id="rId18"/>
    <p:sldId id="269" r:id="rId19"/>
    <p:sldId id="265" r:id="rId20"/>
    <p:sldId id="28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941" autoAdjust="0"/>
  </p:normalViewPr>
  <p:slideViewPr>
    <p:cSldViewPr snapToGrid="0">
      <p:cViewPr varScale="1">
        <p:scale>
          <a:sx n="73" d="100"/>
          <a:sy n="73" d="100"/>
        </p:scale>
        <p:origin x="104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752D0-8357-46E2-9F54-159AFEF6EE07}" type="datetimeFigureOut">
              <a:rPr lang="en-IN" smtClean="0"/>
              <a:t>29-05-2024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3DF242-6684-4E55-96D7-5BF97E1321FC}" type="slidenum">
              <a:rPr lang="en-IN" smtClean="0"/>
              <a:t>‹#›</a:t>
            </a:fld>
            <a:endParaRPr lang="en-IN"/>
          </a:p>
        </p:txBody>
      </p:sp>
    </p:spTree>
    <p:extLst>
      <p:ext uri="{BB962C8B-B14F-4D97-AF65-F5344CB8AC3E}">
        <p14:creationId xmlns:p14="http://schemas.microsoft.com/office/powerpoint/2010/main" val="141326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83DF242-6684-4E55-96D7-5BF97E1321FC}" type="slidenum">
              <a:rPr lang="en-IN" smtClean="0"/>
              <a:t>4</a:t>
            </a:fld>
            <a:endParaRPr lang="en-IN"/>
          </a:p>
        </p:txBody>
      </p:sp>
    </p:spTree>
    <p:extLst>
      <p:ext uri="{BB962C8B-B14F-4D97-AF65-F5344CB8AC3E}">
        <p14:creationId xmlns:p14="http://schemas.microsoft.com/office/powerpoint/2010/main" val="240691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47391-826F-E54B-A39E-50DAAA66B0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6187E21-A356-7871-3AC6-9447796281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E91910-980E-9600-2DC0-DDD4841F8C19}"/>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39FD85A4-8771-09F1-E37E-EF9517873C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77009D-B862-BAC3-A72E-8BED5ADAD34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93128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3EE39-A3C6-0DB1-88B9-A89F49EB954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E9B77F-329D-85AF-AC1E-B11E02C589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428F18-3E1E-D22F-EF3B-68636E5BA044}"/>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E2E3C31B-E589-CE30-B961-B1FCF9C72B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3566F6-7A28-017D-5096-DFAF851DC328}"/>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704126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CA0B76-90C5-54D5-FBA5-BBF1455BE0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FB6D2B-AB11-871F-7C77-DA20F56EAA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5459F5-39F0-312F-C085-B72FC0266C84}"/>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941B5CB4-B028-7BD2-1DBE-3024E59FAA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BD8D45-0076-9759-BB95-4305E2A39DC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533799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AEE9B-37E1-C4BB-F678-C5B07A561B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CDBB33-2EE5-3A44-D874-708C89D0E2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CD6664-D7F9-F055-E1D6-29F09F79AD67}"/>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1AA54C4F-BE5E-8BF8-13B0-5E5C54DDF3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4078F7-2900-1133-31C8-EA227E2CBAF1}"/>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395732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4006-74AB-818E-D26C-2708C408A3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F30A0F7-178A-4D23-2854-877834A9C46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5A9090-7744-C7BA-0EF7-709780B89D34}"/>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1B105798-F7C0-9F72-2C09-0D533D472A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79E3F5-573C-4784-BD0E-87562E1B5515}"/>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28690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91B8-25CD-4ACC-3016-2C6C830CB5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E9B953-A9D5-965E-1FC5-18418ACFA4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4BA1407-465A-52EE-9B76-9BD723D917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E000C5-B421-E027-99B3-23C1E17D83C7}"/>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6" name="Footer Placeholder 5">
            <a:extLst>
              <a:ext uri="{FF2B5EF4-FFF2-40B4-BE49-F238E27FC236}">
                <a16:creationId xmlns:a16="http://schemas.microsoft.com/office/drawing/2014/main" id="{50839F09-B1BB-AF47-C640-096EAACB38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3E1485-FF49-579E-4D3B-00909F008ADC}"/>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224776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3EEB-0340-0D2B-C63E-C6DF5EC208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9DAB08-337E-8C3B-8205-DBC991261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94DA34-4B3B-FF4A-C030-EBCE58E02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3739C2-8860-B4E4-D2EE-69D2CDCD5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3BF662-3265-9B99-5BCD-678180DD36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87D6B7B-ECE7-DEA4-12DB-43FEB47A7098}"/>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8" name="Footer Placeholder 7">
            <a:extLst>
              <a:ext uri="{FF2B5EF4-FFF2-40B4-BE49-F238E27FC236}">
                <a16:creationId xmlns:a16="http://schemas.microsoft.com/office/drawing/2014/main" id="{2D119BC5-4101-15AB-BE13-519B520F4D0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4E356AA-C224-CFB4-972F-C0DE7B41078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792337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9F59-082F-81D1-BC93-1F9BC07120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81015A-E2B1-4975-E15A-28B535D3FE23}"/>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4" name="Footer Placeholder 3">
            <a:extLst>
              <a:ext uri="{FF2B5EF4-FFF2-40B4-BE49-F238E27FC236}">
                <a16:creationId xmlns:a16="http://schemas.microsoft.com/office/drawing/2014/main" id="{7983772E-3A51-80C8-1832-9A080030DE1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BABB78-3A89-3F13-290B-F2AF4EF1278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74346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420405-BA89-D31D-21E1-00C62C2CCB8D}"/>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3" name="Footer Placeholder 2">
            <a:extLst>
              <a:ext uri="{FF2B5EF4-FFF2-40B4-BE49-F238E27FC236}">
                <a16:creationId xmlns:a16="http://schemas.microsoft.com/office/drawing/2014/main" id="{31DCDFE2-4E3B-3CDD-6F17-EB96415A03D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F523340-0415-D3D8-80A8-9AA562965F2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472921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7477C-CEBA-8C9C-5A34-B40C31DEB5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A3187CB-11F1-2372-07FD-7A45B661C3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C7B6BC-20D3-4167-E7EB-D8FCFA3D5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ABE386-D7F7-F167-13AD-263032E02DD0}"/>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6" name="Footer Placeholder 5">
            <a:extLst>
              <a:ext uri="{FF2B5EF4-FFF2-40B4-BE49-F238E27FC236}">
                <a16:creationId xmlns:a16="http://schemas.microsoft.com/office/drawing/2014/main" id="{5D34BE74-EF49-48CD-61C6-A176147A26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98C2A9-F96E-FC90-0053-B0A110CC873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3467281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B4412-7855-A918-E8E8-B718737197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5B22B3-A852-D9EF-6702-67F0AF4C96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F6BB3C2-BD68-8133-85FA-8C90DD291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86CE5-23C9-E024-B883-C0837DD93075}"/>
              </a:ext>
            </a:extLst>
          </p:cNvPr>
          <p:cNvSpPr>
            <a:spLocks noGrp="1"/>
          </p:cNvSpPr>
          <p:nvPr>
            <p:ph type="dt" sz="half" idx="10"/>
          </p:nvPr>
        </p:nvSpPr>
        <p:spPr/>
        <p:txBody>
          <a:bodyPr/>
          <a:lstStyle/>
          <a:p>
            <a:fld id="{C1911DE1-A8DD-4A16-A609-7618ED725489}" type="datetimeFigureOut">
              <a:rPr lang="en-IN" smtClean="0"/>
              <a:t>29-05-2024</a:t>
            </a:fld>
            <a:endParaRPr lang="en-IN"/>
          </a:p>
        </p:txBody>
      </p:sp>
      <p:sp>
        <p:nvSpPr>
          <p:cNvPr id="6" name="Footer Placeholder 5">
            <a:extLst>
              <a:ext uri="{FF2B5EF4-FFF2-40B4-BE49-F238E27FC236}">
                <a16:creationId xmlns:a16="http://schemas.microsoft.com/office/drawing/2014/main" id="{731B6A30-2527-D3A0-8798-0CD5AB2A64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1801BB-7335-1494-0D42-640FA4FD3CDF}"/>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636178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DF640B-0BB2-F8B9-2C68-376889EF78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8CED003-FE4D-8B70-D68A-630EDB5A46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3CC441-C4A4-6693-9895-A4F9239617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911DE1-A8DD-4A16-A609-7618ED725489}" type="datetimeFigureOut">
              <a:rPr lang="en-IN" smtClean="0"/>
              <a:t>29-05-2024</a:t>
            </a:fld>
            <a:endParaRPr lang="en-IN"/>
          </a:p>
        </p:txBody>
      </p:sp>
      <p:sp>
        <p:nvSpPr>
          <p:cNvPr id="5" name="Footer Placeholder 4">
            <a:extLst>
              <a:ext uri="{FF2B5EF4-FFF2-40B4-BE49-F238E27FC236}">
                <a16:creationId xmlns:a16="http://schemas.microsoft.com/office/drawing/2014/main" id="{0CCDC430-94D5-4629-5712-16EC193654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C6DC6F4-29A9-4EA7-9F83-A72FCDC5EF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0E5301-45D3-4A9C-907A-A1D5353E79FB}" type="slidenum">
              <a:rPr lang="en-IN" smtClean="0"/>
              <a:t>‹#›</a:t>
            </a:fld>
            <a:endParaRPr lang="en-IN"/>
          </a:p>
        </p:txBody>
      </p:sp>
    </p:spTree>
    <p:extLst>
      <p:ext uri="{BB962C8B-B14F-4D97-AF65-F5344CB8AC3E}">
        <p14:creationId xmlns:p14="http://schemas.microsoft.com/office/powerpoint/2010/main" val="17689615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3_Data_preprocessing.ipynb"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ds-souvik/Predictive-model-to-classify-profitable-borrowers/blob/main/4_Borrower_Segmentation.ipynb"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ds-souvik/Predictive-model-to-classify-profitable-borrowers/blob/main/4_Borrower_Segmentation.ipynb" TargetMode="Externa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4_Borrower_Segmentation.ipynb"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4_Borrower_Segmentation.ipynb" TargetMode="External"/><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4_Borrower_Segmentation.ipynb"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mailto:Souvik.ganguly.ds@gmail.com" TargetMode="External"/><Relationship Id="rId2" Type="http://schemas.openxmlformats.org/officeDocument/2006/relationships/hyperlink" Target="https://www.linkedin.com/in/souvik-ganguly-4a9924105/"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package" Target="../embeddings/Microsoft_Excel_Worksheet3.xlsx"/><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ds-souvik/Predictive-model-to-classify-profitable-borrowers/blob/main/4_Borrower_Segmentation.ipynb"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tree/main"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1_DQ_checks_and_Descriptive_Statisticalal_reports.ipynb" TargetMode="External"/><Relationship Id="rId2" Type="http://schemas.openxmlformats.org/officeDocument/2006/relationships/hyperlink" Target="https://huggingface.co/datasets/codesignal/lending-club-loan-accepted/blob/main/accepted_2007_to_2018Q4.csv" TargetMode="External"/><Relationship Id="rId1" Type="http://schemas.openxmlformats.org/officeDocument/2006/relationships/slideLayout" Target="../slideLayouts/slideLayout2.xml"/><Relationship Id="rId5" Type="http://schemas.openxmlformats.org/officeDocument/2006/relationships/image" Target="../media/image2.emf"/><Relationship Id="rId4" Type="http://schemas.openxmlformats.org/officeDocument/2006/relationships/package" Target="../embeddings/Microsoft_Excel_Worksheet.xlsx"/></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erson kayaking river at sunset">
            <a:extLst>
              <a:ext uri="{FF2B5EF4-FFF2-40B4-BE49-F238E27FC236}">
                <a16:creationId xmlns:a16="http://schemas.microsoft.com/office/drawing/2014/main" id="{2450192A-9566-676B-B7B2-3905296A5903}"/>
              </a:ext>
            </a:extLst>
          </p:cNvPr>
          <p:cNvPicPr>
            <a:picLocks noChangeAspect="1"/>
          </p:cNvPicPr>
          <p:nvPr/>
        </p:nvPicPr>
        <p:blipFill rotWithShape="1">
          <a:blip r:embed="rId2">
            <a:extLst>
              <a:ext uri="{28A0092B-C50C-407E-A947-70E740481C1C}">
                <a14:useLocalDpi xmlns:a14="http://schemas.microsoft.com/office/drawing/2010/main" val="0"/>
              </a:ext>
            </a:extLst>
          </a:blip>
          <a:srcRect r="9777"/>
          <a:stretch/>
        </p:blipFill>
        <p:spPr>
          <a:xfrm>
            <a:off x="0" y="-3234"/>
            <a:ext cx="12192000" cy="6858000"/>
          </a:xfrm>
          <a:prstGeom prst="rect">
            <a:avLst/>
          </a:prstGeom>
        </p:spPr>
      </p:pic>
      <p:cxnSp>
        <p:nvCxnSpPr>
          <p:cNvPr id="4" name="Straight Connector 3">
            <a:extLst>
              <a:ext uri="{FF2B5EF4-FFF2-40B4-BE49-F238E27FC236}">
                <a16:creationId xmlns:a16="http://schemas.microsoft.com/office/drawing/2014/main" id="{02B2B71D-8221-C98E-39A6-F6731007370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0F5041B-1407-1688-662F-A169673D0C9F}"/>
              </a:ext>
            </a:extLst>
          </p:cNvPr>
          <p:cNvSpPr txBox="1"/>
          <p:nvPr/>
        </p:nvSpPr>
        <p:spPr>
          <a:xfrm>
            <a:off x="299880" y="196684"/>
            <a:ext cx="9340649" cy="523220"/>
          </a:xfrm>
          <a:prstGeom prst="rect">
            <a:avLst/>
          </a:prstGeom>
          <a:noFill/>
        </p:spPr>
        <p:txBody>
          <a:bodyPr wrap="square" rtlCol="0">
            <a:spAutoFit/>
          </a:bodyPr>
          <a:lstStyle/>
          <a:p>
            <a:r>
              <a:rPr lang="en-US" sz="2800">
                <a:latin typeface="Georgia Pro" panose="020F0502020204030204" pitchFamily="18" charset="0"/>
              </a:rPr>
              <a:t>Predictive </a:t>
            </a:r>
            <a:r>
              <a:rPr lang="en-US" sz="2800" dirty="0">
                <a:latin typeface="Georgia Pro" panose="020F0502020204030204" pitchFamily="18" charset="0"/>
              </a:rPr>
              <a:t>model to classify profitable borrowers</a:t>
            </a:r>
            <a:endParaRPr lang="en-IN" sz="2800" dirty="0">
              <a:latin typeface="Georgia Pro" panose="020F0502020204030204" pitchFamily="18" charset="0"/>
            </a:endParaRPr>
          </a:p>
        </p:txBody>
      </p:sp>
      <p:sp>
        <p:nvSpPr>
          <p:cNvPr id="6" name="TextBox 5">
            <a:extLst>
              <a:ext uri="{FF2B5EF4-FFF2-40B4-BE49-F238E27FC236}">
                <a16:creationId xmlns:a16="http://schemas.microsoft.com/office/drawing/2014/main" id="{1A7F098F-EA27-697D-45CD-5336F4B75C73}"/>
              </a:ext>
            </a:extLst>
          </p:cNvPr>
          <p:cNvSpPr txBox="1"/>
          <p:nvPr/>
        </p:nvSpPr>
        <p:spPr>
          <a:xfrm>
            <a:off x="299879" y="1379753"/>
            <a:ext cx="6494848" cy="815608"/>
          </a:xfrm>
          <a:prstGeom prst="rect">
            <a:avLst/>
          </a:prstGeom>
          <a:noFill/>
        </p:spPr>
        <p:txBody>
          <a:bodyPr wrap="square" rtlCol="0">
            <a:spAutoFit/>
          </a:bodyPr>
          <a:lstStyle/>
          <a:p>
            <a:r>
              <a:rPr lang="en-IN" dirty="0">
                <a:latin typeface="Georgia Pro" panose="02040502050405020303" pitchFamily="18" charset="0"/>
              </a:rPr>
              <a:t>Prepared By: Souvik Ganguly, </a:t>
            </a:r>
          </a:p>
          <a:p>
            <a:endParaRPr lang="en-IN" dirty="0">
              <a:latin typeface="Georgia Pro" panose="02040502050405020303" pitchFamily="18" charset="0"/>
            </a:endParaRPr>
          </a:p>
          <a:p>
            <a:r>
              <a:rPr lang="en-IN" sz="1100" dirty="0">
                <a:latin typeface="Georgia Pro" panose="02040502050405020303" pitchFamily="18" charset="0"/>
              </a:rPr>
              <a:t>Date: 20</a:t>
            </a:r>
            <a:r>
              <a:rPr lang="en-IN" sz="1100" baseline="30000" dirty="0">
                <a:latin typeface="Georgia Pro" panose="02040502050405020303" pitchFamily="18" charset="0"/>
              </a:rPr>
              <a:t>th</a:t>
            </a:r>
            <a:r>
              <a:rPr lang="en-IN" sz="1100" dirty="0">
                <a:latin typeface="Georgia Pro" panose="02040502050405020303" pitchFamily="18" charset="0"/>
              </a:rPr>
              <a:t> May 2024</a:t>
            </a:r>
          </a:p>
        </p:txBody>
      </p:sp>
      <p:sp>
        <p:nvSpPr>
          <p:cNvPr id="2" name="TextBox 1">
            <a:extLst>
              <a:ext uri="{FF2B5EF4-FFF2-40B4-BE49-F238E27FC236}">
                <a16:creationId xmlns:a16="http://schemas.microsoft.com/office/drawing/2014/main" id="{AB82D3D3-818E-E488-D9D4-6D713C92B3EA}"/>
              </a:ext>
            </a:extLst>
          </p:cNvPr>
          <p:cNvSpPr txBox="1"/>
          <p:nvPr/>
        </p:nvSpPr>
        <p:spPr>
          <a:xfrm>
            <a:off x="299879" y="719904"/>
            <a:ext cx="10803549" cy="307777"/>
          </a:xfrm>
          <a:prstGeom prst="rect">
            <a:avLst/>
          </a:prstGeom>
          <a:noFill/>
        </p:spPr>
        <p:txBody>
          <a:bodyPr wrap="square" rtlCol="0">
            <a:spAutoFit/>
          </a:bodyPr>
          <a:lstStyle/>
          <a:p>
            <a:r>
              <a:rPr lang="en-IN" sz="1400" dirty="0">
                <a:latin typeface="Georgia Pro" panose="02040502050405020303" pitchFamily="18" charset="0"/>
              </a:rPr>
              <a:t>Identify customers who will either fully pay their loans or their loans needs to be charged off</a:t>
            </a:r>
          </a:p>
        </p:txBody>
      </p:sp>
    </p:spTree>
    <p:extLst>
      <p:ext uri="{BB962C8B-B14F-4D97-AF65-F5344CB8AC3E}">
        <p14:creationId xmlns:p14="http://schemas.microsoft.com/office/powerpoint/2010/main" val="33813837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New Feature creation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lnSpcReduction="10000"/>
          </a:bodyPr>
          <a:lstStyle/>
          <a:p>
            <a:r>
              <a:rPr lang="en-US" sz="1100" b="1" dirty="0">
                <a:latin typeface="Georgia Pro" panose="02040502050405020303" pitchFamily="18" charset="0"/>
              </a:rPr>
              <a:t>Summary: </a:t>
            </a:r>
            <a:r>
              <a:rPr lang="en-US" sz="1100" dirty="0">
                <a:latin typeface="Georgia Pro" panose="02040502050405020303" pitchFamily="18" charset="0"/>
              </a:rPr>
              <a:t>15 new features have been created from existing variables. </a:t>
            </a:r>
            <a:r>
              <a:rPr lang="en-IN" sz="1100" dirty="0">
                <a:latin typeface="Georgia Pro" panose="02040502050405020303" pitchFamily="18" charset="0"/>
              </a:rPr>
              <a:t>Click </a:t>
            </a:r>
            <a:r>
              <a:rPr lang="en-IN" sz="1100" b="1" dirty="0">
                <a:latin typeface="Georgia Pro" panose="02040502050405020303" pitchFamily="18" charset="0"/>
                <a:hlinkClick r:id="rId3"/>
              </a:rPr>
              <a:t>here</a:t>
            </a:r>
            <a:r>
              <a:rPr lang="en-IN" sz="1100" dirty="0">
                <a:latin typeface="Georgia Pro" panose="02040502050405020303" pitchFamily="18" charset="0"/>
              </a:rPr>
              <a:t> to find the script of Data Preprocessing and Feature Engineering.</a:t>
            </a:r>
            <a:r>
              <a:rPr lang="en-US" sz="1100" dirty="0">
                <a:latin typeface="Georgia Pro" panose="02040502050405020303" pitchFamily="18" charset="0"/>
              </a:rPr>
              <a:t> </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r>
              <a:rPr lang="en-US" sz="1100" b="1" dirty="0">
                <a:latin typeface="Georgia Pro" panose="02040502050405020303" pitchFamily="18" charset="0"/>
              </a:rPr>
              <a:t>Post EDA and Feature Engineering,  remaining 93 columns has reduced to 44 columns.</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6" name="Table 5">
            <a:extLst>
              <a:ext uri="{FF2B5EF4-FFF2-40B4-BE49-F238E27FC236}">
                <a16:creationId xmlns:a16="http://schemas.microsoft.com/office/drawing/2014/main" id="{E27836AB-6C3C-79C8-6B51-E782767109A3}"/>
              </a:ext>
            </a:extLst>
          </p:cNvPr>
          <p:cNvGraphicFramePr>
            <a:graphicFrameLocks noGrp="1"/>
          </p:cNvGraphicFramePr>
          <p:nvPr>
            <p:extLst>
              <p:ext uri="{D42A27DB-BD31-4B8C-83A1-F6EECF244321}">
                <p14:modId xmlns:p14="http://schemas.microsoft.com/office/powerpoint/2010/main" val="1336327831"/>
              </p:ext>
            </p:extLst>
          </p:nvPr>
        </p:nvGraphicFramePr>
        <p:xfrm>
          <a:off x="1609411" y="1045151"/>
          <a:ext cx="8489182" cy="5027537"/>
        </p:xfrm>
        <a:graphic>
          <a:graphicData uri="http://schemas.openxmlformats.org/drawingml/2006/table">
            <a:tbl>
              <a:tblPr firstRow="1" bandRow="1">
                <a:tableStyleId>{5C22544A-7EE6-4342-B048-85BDC9FD1C3A}</a:tableStyleId>
              </a:tblPr>
              <a:tblGrid>
                <a:gridCol w="721664">
                  <a:extLst>
                    <a:ext uri="{9D8B030D-6E8A-4147-A177-3AD203B41FA5}">
                      <a16:colId xmlns:a16="http://schemas.microsoft.com/office/drawing/2014/main" val="1998604469"/>
                    </a:ext>
                  </a:extLst>
                </a:gridCol>
                <a:gridCol w="2104861">
                  <a:extLst>
                    <a:ext uri="{9D8B030D-6E8A-4147-A177-3AD203B41FA5}">
                      <a16:colId xmlns:a16="http://schemas.microsoft.com/office/drawing/2014/main" val="2375599540"/>
                    </a:ext>
                  </a:extLst>
                </a:gridCol>
                <a:gridCol w="1562887">
                  <a:extLst>
                    <a:ext uri="{9D8B030D-6E8A-4147-A177-3AD203B41FA5}">
                      <a16:colId xmlns:a16="http://schemas.microsoft.com/office/drawing/2014/main" val="659321700"/>
                    </a:ext>
                  </a:extLst>
                </a:gridCol>
                <a:gridCol w="2897520">
                  <a:extLst>
                    <a:ext uri="{9D8B030D-6E8A-4147-A177-3AD203B41FA5}">
                      <a16:colId xmlns:a16="http://schemas.microsoft.com/office/drawing/2014/main" val="463514235"/>
                    </a:ext>
                  </a:extLst>
                </a:gridCol>
                <a:gridCol w="1202250">
                  <a:extLst>
                    <a:ext uri="{9D8B030D-6E8A-4147-A177-3AD203B41FA5}">
                      <a16:colId xmlns:a16="http://schemas.microsoft.com/office/drawing/2014/main" val="2963917935"/>
                    </a:ext>
                  </a:extLst>
                </a:gridCol>
              </a:tblGrid>
              <a:tr h="402114">
                <a:tc>
                  <a:txBody>
                    <a:bodyPr/>
                    <a:lstStyle/>
                    <a:p>
                      <a:r>
                        <a:rPr lang="en-IN" sz="1100" dirty="0"/>
                        <a:t>Sr No</a:t>
                      </a:r>
                    </a:p>
                  </a:txBody>
                  <a:tcPr anchor="ctr"/>
                </a:tc>
                <a:tc>
                  <a:txBody>
                    <a:bodyPr/>
                    <a:lstStyle/>
                    <a:p>
                      <a:r>
                        <a:rPr lang="en-IN" sz="1100" dirty="0"/>
                        <a:t>New Feature</a:t>
                      </a:r>
                    </a:p>
                  </a:txBody>
                  <a:tcPr anchor="ctr"/>
                </a:tc>
                <a:tc>
                  <a:txBody>
                    <a:bodyPr/>
                    <a:lstStyle/>
                    <a:p>
                      <a:r>
                        <a:rPr lang="en-IN" sz="1100" dirty="0"/>
                        <a:t>Old feature</a:t>
                      </a:r>
                    </a:p>
                  </a:txBody>
                  <a:tcPr anchor="ctr"/>
                </a:tc>
                <a:tc>
                  <a:txBody>
                    <a:bodyPr/>
                    <a:lstStyle/>
                    <a:p>
                      <a:r>
                        <a:rPr lang="en-IN" sz="1100" dirty="0"/>
                        <a:t>Feature creation technique</a:t>
                      </a:r>
                    </a:p>
                  </a:txBody>
                  <a:tcPr anchor="ctr"/>
                </a:tc>
                <a:tc>
                  <a:txBody>
                    <a:bodyPr/>
                    <a:lstStyle/>
                    <a:p>
                      <a:r>
                        <a:rPr lang="en-IN" sz="1100" dirty="0"/>
                        <a:t>Old feature dropped?</a:t>
                      </a:r>
                    </a:p>
                  </a:txBody>
                  <a:tcPr anchor="ctr"/>
                </a:tc>
                <a:extLst>
                  <a:ext uri="{0D108BD9-81ED-4DB2-BD59-A6C34878D82A}">
                    <a16:rowId xmlns:a16="http://schemas.microsoft.com/office/drawing/2014/main" val="3920511446"/>
                  </a:ext>
                </a:extLst>
              </a:tr>
              <a:tr h="269721">
                <a:tc>
                  <a:txBody>
                    <a:bodyPr/>
                    <a:lstStyle/>
                    <a:p>
                      <a:r>
                        <a:rPr lang="en-IN" sz="1100" dirty="0"/>
                        <a:t>1</a:t>
                      </a:r>
                    </a:p>
                  </a:txBody>
                  <a:tcPr anchor="ctr"/>
                </a:tc>
                <a:tc>
                  <a:txBody>
                    <a:bodyPr/>
                    <a:lstStyle/>
                    <a:p>
                      <a:r>
                        <a:rPr lang="en-IN" sz="1100" dirty="0" err="1"/>
                        <a:t>int_rate_category</a:t>
                      </a:r>
                      <a:endParaRPr lang="en-IN" sz="1100" dirty="0"/>
                    </a:p>
                  </a:txBody>
                  <a:tcPr anchor="ctr"/>
                </a:tc>
                <a:tc>
                  <a:txBody>
                    <a:bodyPr/>
                    <a:lstStyle/>
                    <a:p>
                      <a:r>
                        <a:rPr lang="en-IN" sz="1100" dirty="0" err="1"/>
                        <a:t>int_rate</a:t>
                      </a:r>
                      <a:endParaRPr lang="en-IN" sz="1100" dirty="0"/>
                    </a:p>
                  </a:txBody>
                  <a:tcPr anchor="ctr"/>
                </a:tc>
                <a:tc>
                  <a:txBody>
                    <a:bodyPr/>
                    <a:lstStyle/>
                    <a:p>
                      <a:r>
                        <a:rPr lang="en-IN" sz="1100" dirty="0"/>
                        <a:t>Binning with a gap of 5%</a:t>
                      </a:r>
                    </a:p>
                  </a:txBody>
                  <a:tcPr anchor="ctr"/>
                </a:tc>
                <a:tc>
                  <a:txBody>
                    <a:bodyPr/>
                    <a:lstStyle/>
                    <a:p>
                      <a:r>
                        <a:rPr lang="en-IN" sz="1100" dirty="0"/>
                        <a:t>No</a:t>
                      </a:r>
                    </a:p>
                  </a:txBody>
                  <a:tcPr anchor="ctr"/>
                </a:tc>
                <a:extLst>
                  <a:ext uri="{0D108BD9-81ED-4DB2-BD59-A6C34878D82A}">
                    <a16:rowId xmlns:a16="http://schemas.microsoft.com/office/drawing/2014/main" val="828305954"/>
                  </a:ext>
                </a:extLst>
              </a:tr>
              <a:tr h="269721">
                <a:tc>
                  <a:txBody>
                    <a:bodyPr/>
                    <a:lstStyle/>
                    <a:p>
                      <a:r>
                        <a:rPr lang="en-IN" sz="1100" dirty="0"/>
                        <a:t>2</a:t>
                      </a:r>
                    </a:p>
                  </a:txBody>
                  <a:tcPr anchor="ctr"/>
                </a:tc>
                <a:tc>
                  <a:txBody>
                    <a:bodyPr/>
                    <a:lstStyle/>
                    <a:p>
                      <a:r>
                        <a:rPr lang="en-IN" sz="1100" dirty="0" err="1"/>
                        <a:t>installment_category</a:t>
                      </a:r>
                      <a:endParaRPr lang="en-IN" sz="1100" dirty="0"/>
                    </a:p>
                  </a:txBody>
                  <a:tcPr anchor="ctr"/>
                </a:tc>
                <a:tc>
                  <a:txBody>
                    <a:bodyPr/>
                    <a:lstStyle/>
                    <a:p>
                      <a:r>
                        <a:rPr lang="en-IN" sz="1100" dirty="0" err="1"/>
                        <a:t>installment</a:t>
                      </a:r>
                      <a:endParaRPr lang="en-IN" sz="1100" dirty="0"/>
                    </a:p>
                  </a:txBody>
                  <a:tcPr anchor="ctr"/>
                </a:tc>
                <a:tc>
                  <a:txBody>
                    <a:bodyPr/>
                    <a:lstStyle/>
                    <a:p>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782408264"/>
                  </a:ext>
                </a:extLst>
              </a:tr>
              <a:tr h="269721">
                <a:tc>
                  <a:txBody>
                    <a:bodyPr/>
                    <a:lstStyle/>
                    <a:p>
                      <a:r>
                        <a:rPr lang="en-IN" sz="1100" dirty="0"/>
                        <a:t>3</a:t>
                      </a:r>
                    </a:p>
                  </a:txBody>
                  <a:tcPr anchor="ctr"/>
                </a:tc>
                <a:tc>
                  <a:txBody>
                    <a:bodyPr/>
                    <a:lstStyle/>
                    <a:p>
                      <a:r>
                        <a:rPr lang="en-IN" sz="1100" dirty="0" err="1"/>
                        <a:t>annual_inc_category</a:t>
                      </a:r>
                      <a:endParaRPr lang="en-IN" sz="1100" dirty="0"/>
                    </a:p>
                  </a:txBody>
                  <a:tcPr anchor="ctr"/>
                </a:tc>
                <a:tc>
                  <a:txBody>
                    <a:bodyPr/>
                    <a:lstStyle/>
                    <a:p>
                      <a:r>
                        <a:rPr lang="en-IN" sz="1100" dirty="0" err="1"/>
                        <a:t>annual_inc</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10860750"/>
                  </a:ext>
                </a:extLst>
              </a:tr>
              <a:tr h="269721">
                <a:tc>
                  <a:txBody>
                    <a:bodyPr/>
                    <a:lstStyle/>
                    <a:p>
                      <a:r>
                        <a:rPr lang="en-IN" sz="1100" dirty="0"/>
                        <a:t>4</a:t>
                      </a:r>
                    </a:p>
                  </a:txBody>
                  <a:tcPr anchor="ctr"/>
                </a:tc>
                <a:tc>
                  <a:txBody>
                    <a:bodyPr/>
                    <a:lstStyle/>
                    <a:p>
                      <a:r>
                        <a:rPr lang="en-IN" sz="1100" dirty="0"/>
                        <a:t>delinq_2yrs_category</a:t>
                      </a:r>
                    </a:p>
                  </a:txBody>
                  <a:tcPr anchor="ctr"/>
                </a:tc>
                <a:tc>
                  <a:txBody>
                    <a:bodyPr/>
                    <a:lstStyle/>
                    <a:p>
                      <a:r>
                        <a:rPr lang="en-IN" sz="1100" dirty="0"/>
                        <a:t>delinq_2yrs</a:t>
                      </a:r>
                    </a:p>
                  </a:txBody>
                  <a:tcPr anchor="ctr"/>
                </a:tc>
                <a:tc>
                  <a:txBody>
                    <a:bodyPr/>
                    <a:lstStyle/>
                    <a:p>
                      <a:r>
                        <a:rPr lang="en-IN" sz="1100" dirty="0"/>
                        <a:t>‘Y’ if value&gt;=1 else ‘N’</a:t>
                      </a:r>
                    </a:p>
                  </a:txBody>
                  <a:tcPr anchor="ctr"/>
                </a:tc>
                <a:tc>
                  <a:txBody>
                    <a:bodyPr/>
                    <a:lstStyle/>
                    <a:p>
                      <a:r>
                        <a:rPr lang="en-IN" sz="1100" dirty="0"/>
                        <a:t>Yes</a:t>
                      </a:r>
                    </a:p>
                  </a:txBody>
                  <a:tcPr anchor="ctr"/>
                </a:tc>
                <a:extLst>
                  <a:ext uri="{0D108BD9-81ED-4DB2-BD59-A6C34878D82A}">
                    <a16:rowId xmlns:a16="http://schemas.microsoft.com/office/drawing/2014/main" val="3494723240"/>
                  </a:ext>
                </a:extLst>
              </a:tr>
              <a:tr h="269721">
                <a:tc>
                  <a:txBody>
                    <a:bodyPr/>
                    <a:lstStyle/>
                    <a:p>
                      <a:r>
                        <a:rPr lang="en-IN" sz="1100" dirty="0"/>
                        <a:t>5</a:t>
                      </a:r>
                    </a:p>
                  </a:txBody>
                  <a:tcPr anchor="ctr"/>
                </a:tc>
                <a:tc>
                  <a:txBody>
                    <a:bodyPr/>
                    <a:lstStyle/>
                    <a:p>
                      <a:r>
                        <a:rPr lang="en-IN" sz="1100" dirty="0" err="1"/>
                        <a:t>revol_bal_category</a:t>
                      </a:r>
                      <a:endParaRPr lang="en-IN" sz="1100" dirty="0"/>
                    </a:p>
                  </a:txBody>
                  <a:tcPr anchor="ctr"/>
                </a:tc>
                <a:tc>
                  <a:txBody>
                    <a:bodyPr/>
                    <a:lstStyle/>
                    <a:p>
                      <a:r>
                        <a:rPr lang="en-IN" sz="1100" dirty="0" err="1"/>
                        <a:t>revol_bal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401786904"/>
                  </a:ext>
                </a:extLst>
              </a:tr>
              <a:tr h="402114">
                <a:tc>
                  <a:txBody>
                    <a:bodyPr/>
                    <a:lstStyle/>
                    <a:p>
                      <a:r>
                        <a:rPr lang="en-IN" sz="1100" dirty="0"/>
                        <a:t>6</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perc_loan_paid</a:t>
                      </a:r>
                      <a:endParaRPr lang="en-IN" sz="1100" kern="1200" dirty="0">
                        <a:solidFill>
                          <a:schemeClr val="dk1"/>
                        </a:solidFill>
                        <a:latin typeface="+mn-lt"/>
                        <a:ea typeface="+mn-ea"/>
                        <a:cs typeface="+mn-cs"/>
                      </a:endParaRPr>
                    </a:p>
                    <a:p>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total_rec_prncp</a:t>
                      </a:r>
                      <a:endParaRPr lang="en-IN" sz="1100" kern="1200" dirty="0">
                        <a:solidFill>
                          <a:schemeClr val="dk1"/>
                        </a:solidFill>
                        <a:latin typeface="+mn-lt"/>
                        <a:ea typeface="+mn-ea"/>
                        <a:cs typeface="+mn-cs"/>
                      </a:endParaRPr>
                    </a:p>
                    <a:p>
                      <a:endParaRPr lang="en-IN" sz="1100" kern="1200" dirty="0">
                        <a:solidFill>
                          <a:schemeClr val="dk1"/>
                        </a:solidFill>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a:solidFill>
                            <a:schemeClr val="dk1"/>
                          </a:solidFill>
                          <a:latin typeface="+mn-lt"/>
                          <a:ea typeface="+mn-ea"/>
                          <a:cs typeface="+mn-cs"/>
                        </a:rPr>
                        <a:t>100* (</a:t>
                      </a:r>
                      <a:r>
                        <a:rPr lang="en-IN" sz="1100" kern="1200" dirty="0" err="1">
                          <a:solidFill>
                            <a:schemeClr val="dk1"/>
                          </a:solidFill>
                          <a:latin typeface="+mn-lt"/>
                          <a:ea typeface="+mn-ea"/>
                          <a:cs typeface="+mn-cs"/>
                        </a:rPr>
                        <a:t>total_rec_prncp</a:t>
                      </a:r>
                      <a:r>
                        <a:rPr lang="en-IN" sz="1100" kern="1200" dirty="0">
                          <a:solidFill>
                            <a:schemeClr val="dk1"/>
                          </a:solidFill>
                          <a:latin typeface="+mn-lt"/>
                          <a:ea typeface="+mn-ea"/>
                          <a:cs typeface="+mn-cs"/>
                        </a:rPr>
                        <a:t>/ </a:t>
                      </a:r>
                      <a:r>
                        <a:rPr lang="en-IN" sz="1100" kern="1200" dirty="0" err="1">
                          <a:solidFill>
                            <a:schemeClr val="dk1"/>
                          </a:solidFill>
                          <a:latin typeface="+mn-lt"/>
                          <a:ea typeface="+mn-ea"/>
                          <a:cs typeface="+mn-cs"/>
                        </a:rPr>
                        <a:t>loan_amount</a:t>
                      </a:r>
                      <a:r>
                        <a:rPr lang="en-IN" sz="1100" kern="1200" dirty="0">
                          <a:solidFill>
                            <a:schemeClr val="dk1"/>
                          </a:solidFill>
                          <a:latin typeface="+mn-lt"/>
                          <a:ea typeface="+mn-ea"/>
                          <a:cs typeface="+mn-cs"/>
                        </a:rPr>
                        <a:t>)</a:t>
                      </a:r>
                    </a:p>
                  </a:txBody>
                  <a:tcPr anchor="ctr"/>
                </a:tc>
                <a:tc>
                  <a:txBody>
                    <a:bodyPr/>
                    <a:lstStyle/>
                    <a:p>
                      <a:r>
                        <a:rPr lang="en-IN" sz="1100" dirty="0"/>
                        <a:t>Yes</a:t>
                      </a:r>
                    </a:p>
                  </a:txBody>
                  <a:tcPr anchor="ctr"/>
                </a:tc>
                <a:extLst>
                  <a:ext uri="{0D108BD9-81ED-4DB2-BD59-A6C34878D82A}">
                    <a16:rowId xmlns:a16="http://schemas.microsoft.com/office/drawing/2014/main" val="3021035568"/>
                  </a:ext>
                </a:extLst>
              </a:tr>
              <a:tr h="269721">
                <a:tc>
                  <a:txBody>
                    <a:bodyPr/>
                    <a:lstStyle/>
                    <a:p>
                      <a:r>
                        <a:rPr lang="en-IN" sz="1100" dirty="0"/>
                        <a:t>7</a:t>
                      </a:r>
                    </a:p>
                  </a:txBody>
                  <a:tcPr anchor="ctr"/>
                </a:tc>
                <a:tc>
                  <a:txBody>
                    <a:bodyPr/>
                    <a:lstStyle/>
                    <a:p>
                      <a:r>
                        <a:rPr lang="en-IN" sz="1100" dirty="0" err="1"/>
                        <a:t>recoveries_category</a:t>
                      </a:r>
                      <a:endParaRPr lang="en-IN" sz="1100" dirty="0"/>
                    </a:p>
                  </a:txBody>
                  <a:tcPr anchor="ctr"/>
                </a:tc>
                <a:tc>
                  <a:txBody>
                    <a:bodyPr/>
                    <a:lstStyle/>
                    <a:p>
                      <a:r>
                        <a:rPr lang="en-IN" sz="1100" dirty="0"/>
                        <a:t>Recoveries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3069641767"/>
                  </a:ext>
                </a:extLst>
              </a:tr>
              <a:tr h="329972">
                <a:tc>
                  <a:txBody>
                    <a:bodyPr/>
                    <a:lstStyle/>
                    <a:p>
                      <a:r>
                        <a:rPr lang="en-IN" sz="1100" dirty="0"/>
                        <a:t>8</a:t>
                      </a:r>
                    </a:p>
                  </a:txBody>
                  <a:tcPr anchor="ctr"/>
                </a:tc>
                <a:tc>
                  <a:txBody>
                    <a:bodyPr/>
                    <a:lstStyle/>
                    <a:p>
                      <a:r>
                        <a:rPr lang="en-US" sz="1100" dirty="0" err="1"/>
                        <a:t>last_fico_range_high_category</a:t>
                      </a:r>
                      <a:endParaRPr lang="en-IN" sz="1100" dirty="0"/>
                    </a:p>
                  </a:txBody>
                  <a:tcPr anchor="ctr"/>
                </a:tc>
                <a:tc>
                  <a:txBody>
                    <a:bodyPr/>
                    <a:lstStyle/>
                    <a:p>
                      <a:r>
                        <a:rPr lang="en-US" sz="1100" dirty="0" err="1"/>
                        <a:t>last_fico_range_high</a:t>
                      </a:r>
                      <a:endParaRPr lang="en-IN" sz="1100" dirty="0"/>
                    </a:p>
                  </a:txBody>
                  <a:tcPr anchor="ctr"/>
                </a:tc>
                <a:tc>
                  <a:txBody>
                    <a:bodyPr/>
                    <a:lstStyle/>
                    <a:p>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448067998"/>
                  </a:ext>
                </a:extLst>
              </a:tr>
              <a:tr h="329972">
                <a:tc>
                  <a:txBody>
                    <a:bodyPr/>
                    <a:lstStyle/>
                    <a:p>
                      <a:r>
                        <a:rPr lang="en-IN" sz="1100" dirty="0"/>
                        <a:t>9</a:t>
                      </a:r>
                    </a:p>
                  </a:txBody>
                  <a:tcPr anchor="ctr"/>
                </a:tc>
                <a:tc>
                  <a:txBody>
                    <a:bodyPr/>
                    <a:lstStyle/>
                    <a:p>
                      <a:r>
                        <a:rPr lang="en-US" sz="1100" dirty="0" err="1"/>
                        <a:t>last_fico_range_low_category</a:t>
                      </a:r>
                      <a:endParaRPr lang="en-IN" sz="1100" dirty="0"/>
                    </a:p>
                  </a:txBody>
                  <a:tcPr anchor="ctr"/>
                </a:tc>
                <a:tc>
                  <a:txBody>
                    <a:bodyPr/>
                    <a:lstStyle/>
                    <a:p>
                      <a:r>
                        <a:rPr lang="en-IN" sz="1100" dirty="0" err="1"/>
                        <a:t>last_fico_range_low</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999586839"/>
                  </a:ext>
                </a:extLst>
              </a:tr>
              <a:tr h="269721">
                <a:tc>
                  <a:txBody>
                    <a:bodyPr/>
                    <a:lstStyle/>
                    <a:p>
                      <a:r>
                        <a:rPr lang="en-IN" sz="1100" dirty="0"/>
                        <a:t>10</a:t>
                      </a:r>
                    </a:p>
                  </a:txBody>
                  <a:tcPr anchor="ctr"/>
                </a:tc>
                <a:tc>
                  <a:txBody>
                    <a:bodyPr/>
                    <a:lstStyle/>
                    <a:p>
                      <a:r>
                        <a:rPr lang="en-IN" sz="1100" dirty="0"/>
                        <a:t>inq_last_6mths_binary</a:t>
                      </a:r>
                    </a:p>
                  </a:txBody>
                  <a:tcPr anchor="ctr"/>
                </a:tc>
                <a:tc>
                  <a:txBody>
                    <a:bodyPr/>
                    <a:lstStyle/>
                    <a:p>
                      <a:r>
                        <a:rPr lang="en-IN" sz="1100" dirty="0"/>
                        <a:t>inq_last_6mths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4063181602"/>
                  </a:ext>
                </a:extLst>
              </a:tr>
              <a:tr h="269721">
                <a:tc>
                  <a:txBody>
                    <a:bodyPr/>
                    <a:lstStyle/>
                    <a:p>
                      <a:r>
                        <a:rPr lang="en-IN" sz="1100" dirty="0"/>
                        <a:t>11</a:t>
                      </a:r>
                    </a:p>
                  </a:txBody>
                  <a:tcPr anchor="ctr"/>
                </a:tc>
                <a:tc>
                  <a:txBody>
                    <a:bodyPr/>
                    <a:lstStyle/>
                    <a:p>
                      <a:r>
                        <a:rPr lang="en-IN" sz="1100" dirty="0" err="1"/>
                        <a:t>tot_cur_bal_category</a:t>
                      </a:r>
                      <a:endParaRPr lang="en-IN" sz="1100" dirty="0"/>
                    </a:p>
                  </a:txBody>
                  <a:tcPr anchor="ctr"/>
                </a:tc>
                <a:tc>
                  <a:txBody>
                    <a:bodyPr/>
                    <a:lstStyle/>
                    <a:p>
                      <a:r>
                        <a:rPr lang="en-IN" sz="1100" dirty="0" err="1"/>
                        <a:t>tot_cur_bal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235977036"/>
                  </a:ext>
                </a:extLst>
              </a:tr>
              <a:tr h="269721">
                <a:tc>
                  <a:txBody>
                    <a:bodyPr/>
                    <a:lstStyle/>
                    <a:p>
                      <a:r>
                        <a:rPr lang="en-IN" sz="1100" dirty="0"/>
                        <a:t>12</a:t>
                      </a:r>
                    </a:p>
                  </a:txBody>
                  <a:tcPr anchor="ctr"/>
                </a:tc>
                <a:tc>
                  <a:txBody>
                    <a:bodyPr/>
                    <a:lstStyle/>
                    <a:p>
                      <a:r>
                        <a:rPr lang="en-IN" sz="1100" dirty="0" err="1"/>
                        <a:t>avg_cur_bal_category</a:t>
                      </a:r>
                      <a:endParaRPr lang="en-IN" sz="1100" dirty="0"/>
                    </a:p>
                  </a:txBody>
                  <a:tcPr anchor="ctr"/>
                </a:tc>
                <a:tc>
                  <a:txBody>
                    <a:bodyPr/>
                    <a:lstStyle/>
                    <a:p>
                      <a:r>
                        <a:rPr lang="en-IN" sz="1100" dirty="0" err="1"/>
                        <a:t>avg_cur_bal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56508058"/>
                  </a:ext>
                </a:extLst>
              </a:tr>
              <a:tr h="329972">
                <a:tc>
                  <a:txBody>
                    <a:bodyPr/>
                    <a:lstStyle/>
                    <a:p>
                      <a:r>
                        <a:rPr lang="en-IN" sz="1100" dirty="0"/>
                        <a:t>13</a:t>
                      </a:r>
                    </a:p>
                  </a:txBody>
                  <a:tcPr anchor="ctr"/>
                </a:tc>
                <a:tc>
                  <a:txBody>
                    <a:bodyPr/>
                    <a:lstStyle/>
                    <a:p>
                      <a:r>
                        <a:rPr lang="en-IN" sz="1100" dirty="0" err="1"/>
                        <a:t>total_bal_ex_mort_category</a:t>
                      </a:r>
                      <a:endParaRPr lang="en-IN" sz="1100" dirty="0"/>
                    </a:p>
                  </a:txBody>
                  <a:tcPr anchor="ctr"/>
                </a:tc>
                <a:tc>
                  <a:txBody>
                    <a:bodyPr/>
                    <a:lstStyle/>
                    <a:p>
                      <a:r>
                        <a:rPr lang="en-IN" sz="1100" dirty="0" err="1"/>
                        <a:t>total_bal_ex_mort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885293565"/>
                  </a:ext>
                </a:extLst>
              </a:tr>
              <a:tr h="329972">
                <a:tc>
                  <a:txBody>
                    <a:bodyPr/>
                    <a:lstStyle/>
                    <a:p>
                      <a:r>
                        <a:rPr lang="en-IN" sz="1100" dirty="0"/>
                        <a:t>14</a:t>
                      </a:r>
                    </a:p>
                  </a:txBody>
                  <a:tcPr anchor="ctr"/>
                </a:tc>
                <a:tc>
                  <a:txBody>
                    <a:bodyPr/>
                    <a:lstStyle/>
                    <a:p>
                      <a:r>
                        <a:rPr lang="en-IN" sz="1100" dirty="0" err="1"/>
                        <a:t>total_bc_limit_category</a:t>
                      </a:r>
                      <a:endParaRPr lang="en-IN" sz="1100" dirty="0"/>
                    </a:p>
                  </a:txBody>
                  <a:tcPr anchor="ctr"/>
                </a:tc>
                <a:tc>
                  <a:txBody>
                    <a:bodyPr/>
                    <a:lstStyle/>
                    <a:p>
                      <a:r>
                        <a:rPr lang="en-IN" sz="1100" dirty="0" err="1"/>
                        <a:t>total_bc_limit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81269431"/>
                  </a:ext>
                </a:extLst>
              </a:tr>
              <a:tr h="402114">
                <a:tc>
                  <a:txBody>
                    <a:bodyPr/>
                    <a:lstStyle/>
                    <a:p>
                      <a:r>
                        <a:rPr lang="en-IN" sz="1100" dirty="0"/>
                        <a:t>15</a:t>
                      </a:r>
                    </a:p>
                  </a:txBody>
                  <a:tcPr anchor="ctr"/>
                </a:tc>
                <a:tc>
                  <a:txBody>
                    <a:bodyPr/>
                    <a:lstStyle/>
                    <a:p>
                      <a:r>
                        <a:rPr lang="en-US" sz="1100" dirty="0" err="1"/>
                        <a:t>total_il_high_credit_limit_category</a:t>
                      </a:r>
                      <a:endParaRPr lang="en-IN" sz="1100" dirty="0"/>
                    </a:p>
                  </a:txBody>
                  <a:tcPr anchor="ctr"/>
                </a:tc>
                <a:tc>
                  <a:txBody>
                    <a:bodyPr/>
                    <a:lstStyle/>
                    <a:p>
                      <a:r>
                        <a:rPr lang="en-US" sz="1100" dirty="0" err="1"/>
                        <a:t>total_il_high_credit_limit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690907034"/>
                  </a:ext>
                </a:extLst>
              </a:tr>
            </a:tbl>
          </a:graphicData>
        </a:graphic>
      </p:graphicFrame>
    </p:spTree>
    <p:extLst>
      <p:ext uri="{BB962C8B-B14F-4D97-AF65-F5344CB8AC3E}">
        <p14:creationId xmlns:p14="http://schemas.microsoft.com/office/powerpoint/2010/main" val="2465303680"/>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Segmentation</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453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Data Preparation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sp>
        <p:nvSpPr>
          <p:cNvPr id="3" name="Content Placeholder 2">
            <a:extLst>
              <a:ext uri="{FF2B5EF4-FFF2-40B4-BE49-F238E27FC236}">
                <a16:creationId xmlns:a16="http://schemas.microsoft.com/office/drawing/2014/main" id="{F4F0016D-9DB0-6FDF-5D3B-B1931802F6A7}"/>
              </a:ext>
            </a:extLst>
          </p:cNvPr>
          <p:cNvSpPr txBox="1">
            <a:spLocks/>
          </p:cNvSpPr>
          <p:nvPr/>
        </p:nvSpPr>
        <p:spPr>
          <a:xfrm>
            <a:off x="452280" y="916119"/>
            <a:ext cx="11739720" cy="62583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Dataset of 44 features including both numerical and categorical variables</a:t>
            </a:r>
          </a:p>
          <a:p>
            <a:pPr>
              <a:lnSpc>
                <a:spcPct val="100000"/>
              </a:lnSpc>
            </a:pPr>
            <a:r>
              <a:rPr lang="en-US" sz="1100" dirty="0">
                <a:latin typeface="Georgia Pro" panose="02040502050405020303" pitchFamily="18" charset="0"/>
              </a:rPr>
              <a:t>Data Preprocessing applied to these features:</a:t>
            </a:r>
          </a:p>
          <a:p>
            <a:pPr lvl="1">
              <a:lnSpc>
                <a:spcPct val="100000"/>
              </a:lnSpc>
              <a:buFont typeface="+mj-lt"/>
              <a:buAutoNum type="arabicPeriod"/>
            </a:pPr>
            <a:r>
              <a:rPr lang="en-US" sz="1100" dirty="0">
                <a:latin typeface="Georgia Pro" panose="02040502050405020303" pitchFamily="18" charset="0"/>
              </a:rPr>
              <a:t>Creating dummy variables for categorical features</a:t>
            </a:r>
          </a:p>
          <a:p>
            <a:pPr lvl="1">
              <a:lnSpc>
                <a:spcPct val="100000"/>
              </a:lnSpc>
              <a:buFont typeface="+mj-lt"/>
              <a:buAutoNum type="arabicPeriod"/>
            </a:pPr>
            <a:r>
              <a:rPr lang="en-US" sz="1100" dirty="0">
                <a:latin typeface="Georgia Pro" panose="02040502050405020303" pitchFamily="18" charset="0"/>
              </a:rPr>
              <a:t>Scaling the numerical variables using </a:t>
            </a:r>
            <a:r>
              <a:rPr lang="en-US" sz="1100" dirty="0" err="1">
                <a:latin typeface="Georgia Pro" panose="02040502050405020303" pitchFamily="18" charset="0"/>
              </a:rPr>
              <a:t>StandardScalar</a:t>
            </a:r>
            <a:endParaRPr lang="en-US" sz="1100" dirty="0">
              <a:latin typeface="Georgia Pro" panose="02040502050405020303" pitchFamily="18" charset="0"/>
            </a:endParaRPr>
          </a:p>
          <a:p>
            <a:pPr lvl="1">
              <a:lnSpc>
                <a:spcPct val="100000"/>
              </a:lnSpc>
              <a:buFont typeface="+mj-lt"/>
              <a:buAutoNum type="arabicPeriod"/>
            </a:pPr>
            <a:r>
              <a:rPr lang="en-US" sz="1100" dirty="0">
                <a:latin typeface="Georgia Pro" panose="02040502050405020303" pitchFamily="18" charset="0"/>
              </a:rPr>
              <a:t>Feature elimination using variance threshold method</a:t>
            </a:r>
          </a:p>
          <a:p>
            <a:pPr lvl="1">
              <a:lnSpc>
                <a:spcPct val="100000"/>
              </a:lnSpc>
              <a:buFont typeface="+mj-lt"/>
              <a:buAutoNum type="arabicPeriod"/>
            </a:pPr>
            <a:r>
              <a:rPr lang="en-US" sz="1100" dirty="0">
                <a:latin typeface="Georgia Pro" panose="02040502050405020303" pitchFamily="18" charset="0"/>
              </a:rPr>
              <a:t>Feature elimination using correlation matrix</a:t>
            </a:r>
          </a:p>
          <a:p>
            <a:pPr marL="457200" lvl="1" indent="0">
              <a:lnSpc>
                <a:spcPct val="100000"/>
              </a:lnSpc>
              <a:buNone/>
            </a:pPr>
            <a:r>
              <a:rPr lang="en-US" sz="1100" b="1" dirty="0">
                <a:latin typeface="Georgia Pro" panose="02040502050405020303" pitchFamily="18" charset="0"/>
              </a:rPr>
              <a:t>Data Preprocessing increased 44 features to 64</a:t>
            </a:r>
          </a:p>
          <a:p>
            <a:pPr lvl="1">
              <a:lnSpc>
                <a:spcPct val="100000"/>
              </a:lnSpc>
              <a:buFont typeface="+mj-lt"/>
              <a:buAutoNum type="arabicPeriod"/>
            </a:pPr>
            <a:endParaRPr lang="en-US" sz="1100" dirty="0">
              <a:latin typeface="Georgia Pro" panose="02040502050405020303" pitchFamily="18" charset="0"/>
            </a:endParaRPr>
          </a:p>
          <a:p>
            <a:pPr algn="l">
              <a:lnSpc>
                <a:spcPct val="100000"/>
              </a:lnSpc>
            </a:pPr>
            <a:r>
              <a:rPr lang="en-US" sz="1100" b="1" dirty="0">
                <a:latin typeface="Georgia Pro" panose="02040502050405020303" pitchFamily="18" charset="0"/>
              </a:rPr>
              <a:t>Hopkins Statistical test: </a:t>
            </a:r>
            <a:r>
              <a:rPr lang="en-US" sz="1100" dirty="0">
                <a:latin typeface="Georgia Pro" panose="02040502050405020303" pitchFamily="18" charset="0"/>
              </a:rPr>
              <a:t>It calculates the Hopkins statistic to evaluate the cluster tendency of the dataset. It prints the Hopkins statistic value.</a:t>
            </a:r>
          </a:p>
          <a:p>
            <a:pPr lvl="1">
              <a:lnSpc>
                <a:spcPct val="100000"/>
              </a:lnSpc>
              <a:buFont typeface="+mj-lt"/>
              <a:buAutoNum type="arabicPeriod"/>
            </a:pPr>
            <a:r>
              <a:rPr lang="en-US" sz="1100" dirty="0">
                <a:latin typeface="Georgia Pro" panose="02040502050405020303" pitchFamily="18" charset="0"/>
              </a:rPr>
              <a:t>Null Hypothesis: Dataset is uniformly distributed. Hence no meaningful clusters. Average H &lt;=0.85</a:t>
            </a:r>
          </a:p>
          <a:p>
            <a:pPr lvl="1">
              <a:lnSpc>
                <a:spcPct val="100000"/>
              </a:lnSpc>
              <a:buFont typeface="+mj-lt"/>
              <a:buAutoNum type="arabicPeriod"/>
            </a:pPr>
            <a:r>
              <a:rPr lang="en-US" sz="1100" dirty="0">
                <a:latin typeface="Georgia Pro" panose="02040502050405020303" pitchFamily="18" charset="0"/>
              </a:rPr>
              <a:t>Alternate </a:t>
            </a:r>
            <a:r>
              <a:rPr lang="en-US" sz="1100" dirty="0" err="1">
                <a:latin typeface="Georgia Pro" panose="02040502050405020303" pitchFamily="18" charset="0"/>
              </a:rPr>
              <a:t>Hypotheis</a:t>
            </a:r>
            <a:r>
              <a:rPr lang="en-US" sz="1100" dirty="0">
                <a:latin typeface="Georgia Pro" panose="02040502050405020303" pitchFamily="18" charset="0"/>
              </a:rPr>
              <a:t>: Dataset is not uniformly distributed. Hence It contains meaningful clusters. Average H &gt; 0.85</a:t>
            </a:r>
          </a:p>
          <a:p>
            <a:pPr marL="457200" lvl="1" indent="0">
              <a:lnSpc>
                <a:spcPct val="100000"/>
              </a:lnSpc>
              <a:buNone/>
            </a:pPr>
            <a:r>
              <a:rPr lang="en-US" sz="1100" dirty="0">
                <a:latin typeface="Georgia Pro" panose="02040502050405020303" pitchFamily="18" charset="0"/>
              </a:rPr>
              <a:t>Summary:</a:t>
            </a:r>
          </a:p>
          <a:p>
            <a:pPr>
              <a:lnSpc>
                <a:spcPct val="100000"/>
              </a:lnSpc>
            </a:pPr>
            <a:endParaRPr lang="en-US" sz="16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r>
              <a:rPr lang="en-US" sz="1100" dirty="0">
                <a:latin typeface="Georgia Pro" panose="02040502050405020303" pitchFamily="18" charset="0"/>
              </a:rPr>
              <a:t>In this case Alternate hypothesis is true meaning data has meaningful clusters. H&gt; 0.85</a:t>
            </a:r>
          </a:p>
          <a:p>
            <a:pPr>
              <a:lnSpc>
                <a:spcPct val="100000"/>
              </a:lnSpc>
            </a:pPr>
            <a:r>
              <a:rPr lang="en-US" sz="1100" dirty="0">
                <a:latin typeface="Georgia Pro" panose="02040502050405020303" pitchFamily="18" charset="0"/>
              </a:rPr>
              <a:t>Click </a:t>
            </a:r>
            <a:r>
              <a:rPr lang="en-US" sz="1100" b="1" dirty="0">
                <a:latin typeface="Georgia Pro" panose="02040502050405020303" pitchFamily="18" charset="0"/>
                <a:hlinkClick r:id="rId2"/>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Data Preparation and performing Hopkins Statistical test (</a:t>
            </a:r>
            <a:r>
              <a:rPr lang="en-US" sz="1100" i="1" dirty="0">
                <a:latin typeface="Georgia Pro" panose="02040502050405020303" pitchFamily="18" charset="0"/>
              </a:rPr>
              <a:t>Section 2 of the notebook</a:t>
            </a:r>
            <a:r>
              <a:rPr lang="en-US" sz="1100" dirty="0">
                <a:latin typeface="Georgia Pro" panose="02040502050405020303" pitchFamily="18" charset="0"/>
              </a:rPr>
              <a:t>)</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pPr marL="0" indent="0">
              <a:buNone/>
            </a:pPr>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6" name="Table 5">
            <a:extLst>
              <a:ext uri="{FF2B5EF4-FFF2-40B4-BE49-F238E27FC236}">
                <a16:creationId xmlns:a16="http://schemas.microsoft.com/office/drawing/2014/main" id="{95E40CB9-64E9-0A8D-8478-49E760DFA6B5}"/>
              </a:ext>
            </a:extLst>
          </p:cNvPr>
          <p:cNvGraphicFramePr>
            <a:graphicFrameLocks noGrp="1"/>
          </p:cNvGraphicFramePr>
          <p:nvPr>
            <p:extLst>
              <p:ext uri="{D42A27DB-BD31-4B8C-83A1-F6EECF244321}">
                <p14:modId xmlns:p14="http://schemas.microsoft.com/office/powerpoint/2010/main" val="1982538694"/>
              </p:ext>
            </p:extLst>
          </p:nvPr>
        </p:nvGraphicFramePr>
        <p:xfrm>
          <a:off x="4068518" y="3854025"/>
          <a:ext cx="4054964" cy="2087856"/>
        </p:xfrm>
        <a:graphic>
          <a:graphicData uri="http://schemas.openxmlformats.org/drawingml/2006/table">
            <a:tbl>
              <a:tblPr firstRow="1" bandRow="1">
                <a:tableStyleId>{5C22544A-7EE6-4342-B048-85BDC9FD1C3A}</a:tableStyleId>
              </a:tblPr>
              <a:tblGrid>
                <a:gridCol w="582930">
                  <a:extLst>
                    <a:ext uri="{9D8B030D-6E8A-4147-A177-3AD203B41FA5}">
                      <a16:colId xmlns:a16="http://schemas.microsoft.com/office/drawing/2014/main" val="182551738"/>
                    </a:ext>
                  </a:extLst>
                </a:gridCol>
                <a:gridCol w="3472034">
                  <a:extLst>
                    <a:ext uri="{9D8B030D-6E8A-4147-A177-3AD203B41FA5}">
                      <a16:colId xmlns:a16="http://schemas.microsoft.com/office/drawing/2014/main" val="2132558337"/>
                    </a:ext>
                  </a:extLst>
                </a:gridCol>
              </a:tblGrid>
              <a:tr h="347976">
                <a:tc>
                  <a:txBody>
                    <a:bodyPr/>
                    <a:lstStyle/>
                    <a:p>
                      <a:r>
                        <a:rPr lang="en-IN" sz="1100" dirty="0"/>
                        <a:t>Test #</a:t>
                      </a:r>
                    </a:p>
                  </a:txBody>
                  <a:tcPr/>
                </a:tc>
                <a:tc>
                  <a:txBody>
                    <a:bodyPr/>
                    <a:lstStyle/>
                    <a:p>
                      <a:r>
                        <a:rPr lang="en-IN" sz="1100" dirty="0"/>
                        <a:t>Hopkins statistics</a:t>
                      </a:r>
                    </a:p>
                  </a:txBody>
                  <a:tcPr/>
                </a:tc>
                <a:extLst>
                  <a:ext uri="{0D108BD9-81ED-4DB2-BD59-A6C34878D82A}">
                    <a16:rowId xmlns:a16="http://schemas.microsoft.com/office/drawing/2014/main" val="3381329823"/>
                  </a:ext>
                </a:extLst>
              </a:tr>
              <a:tr h="347976">
                <a:tc>
                  <a:txBody>
                    <a:bodyPr/>
                    <a:lstStyle/>
                    <a:p>
                      <a:r>
                        <a:rPr lang="en-IN" sz="1100" dirty="0"/>
                        <a:t>1</a:t>
                      </a:r>
                    </a:p>
                  </a:txBody>
                  <a:tcPr/>
                </a:tc>
                <a:tc>
                  <a:txBody>
                    <a:bodyPr/>
                    <a:lstStyle/>
                    <a:p>
                      <a:r>
                        <a:rPr lang="en-IN" sz="1100" b="0" i="0" kern="1200" dirty="0">
                          <a:solidFill>
                            <a:schemeClr val="dk1"/>
                          </a:solidFill>
                          <a:effectLst/>
                          <a:latin typeface="+mn-lt"/>
                          <a:ea typeface="+mn-ea"/>
                          <a:cs typeface="+mn-cs"/>
                        </a:rPr>
                        <a:t>0.9648238978692573</a:t>
                      </a:r>
                      <a:endParaRPr lang="en-IN" sz="1100" dirty="0"/>
                    </a:p>
                  </a:txBody>
                  <a:tcPr/>
                </a:tc>
                <a:extLst>
                  <a:ext uri="{0D108BD9-81ED-4DB2-BD59-A6C34878D82A}">
                    <a16:rowId xmlns:a16="http://schemas.microsoft.com/office/drawing/2014/main" val="2804675383"/>
                  </a:ext>
                </a:extLst>
              </a:tr>
              <a:tr h="347976">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0.9667271706377367</a:t>
                      </a:r>
                      <a:endParaRPr lang="en-IN" sz="1100" dirty="0"/>
                    </a:p>
                  </a:txBody>
                  <a:tcPr/>
                </a:tc>
                <a:extLst>
                  <a:ext uri="{0D108BD9-81ED-4DB2-BD59-A6C34878D82A}">
                    <a16:rowId xmlns:a16="http://schemas.microsoft.com/office/drawing/2014/main" val="2650326148"/>
                  </a:ext>
                </a:extLst>
              </a:tr>
              <a:tr h="347976">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0.9651389560040534</a:t>
                      </a:r>
                      <a:endParaRPr lang="en-IN" sz="1100" dirty="0"/>
                    </a:p>
                  </a:txBody>
                  <a:tcPr/>
                </a:tc>
                <a:extLst>
                  <a:ext uri="{0D108BD9-81ED-4DB2-BD59-A6C34878D82A}">
                    <a16:rowId xmlns:a16="http://schemas.microsoft.com/office/drawing/2014/main" val="1518139760"/>
                  </a:ext>
                </a:extLst>
              </a:tr>
              <a:tr h="347976">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0.965542978391139</a:t>
                      </a:r>
                      <a:endParaRPr lang="en-IN" sz="1100" dirty="0"/>
                    </a:p>
                  </a:txBody>
                  <a:tcPr/>
                </a:tc>
                <a:extLst>
                  <a:ext uri="{0D108BD9-81ED-4DB2-BD59-A6C34878D82A}">
                    <a16:rowId xmlns:a16="http://schemas.microsoft.com/office/drawing/2014/main" val="4067753008"/>
                  </a:ext>
                </a:extLst>
              </a:tr>
              <a:tr h="347976">
                <a:tc>
                  <a:txBody>
                    <a:bodyPr/>
                    <a:lstStyle/>
                    <a:p>
                      <a:r>
                        <a:rPr lang="en-IN" sz="1100" dirty="0"/>
                        <a:t>5</a:t>
                      </a:r>
                    </a:p>
                  </a:txBody>
                  <a:tcPr/>
                </a:tc>
                <a:tc>
                  <a:txBody>
                    <a:bodyPr/>
                    <a:lstStyle/>
                    <a:p>
                      <a:r>
                        <a:rPr lang="en-IN" sz="1100" b="0" i="0" kern="1200" dirty="0">
                          <a:solidFill>
                            <a:schemeClr val="dk1"/>
                          </a:solidFill>
                          <a:effectLst/>
                          <a:latin typeface="+mn-lt"/>
                          <a:ea typeface="+mn-ea"/>
                          <a:cs typeface="+mn-cs"/>
                        </a:rPr>
                        <a:t>0.9646249880857238</a:t>
                      </a:r>
                      <a:endParaRPr lang="en-IN" sz="1100" dirty="0"/>
                    </a:p>
                  </a:txBody>
                  <a:tcPr/>
                </a:tc>
                <a:extLst>
                  <a:ext uri="{0D108BD9-81ED-4DB2-BD59-A6C34878D82A}">
                    <a16:rowId xmlns:a16="http://schemas.microsoft.com/office/drawing/2014/main" val="1059610710"/>
                  </a:ext>
                </a:extLst>
              </a:tr>
            </a:tbl>
          </a:graphicData>
        </a:graphic>
      </p:graphicFrame>
    </p:spTree>
    <p:extLst>
      <p:ext uri="{BB962C8B-B14F-4D97-AF65-F5344CB8AC3E}">
        <p14:creationId xmlns:p14="http://schemas.microsoft.com/office/powerpoint/2010/main" val="197990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Model Iterations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01703" y="733559"/>
            <a:ext cx="11705594" cy="61244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Model is iterated amongst 3 different combinations of data</a:t>
            </a:r>
          </a:p>
          <a:p>
            <a:pPr lvl="1">
              <a:lnSpc>
                <a:spcPct val="100000"/>
              </a:lnSpc>
              <a:buFont typeface="+mj-lt"/>
              <a:buAutoNum type="arabicPeriod"/>
            </a:pPr>
            <a:r>
              <a:rPr lang="en-US" sz="1100" dirty="0">
                <a:latin typeface="Georgia Pro" panose="02040502050405020303" pitchFamily="18" charset="0"/>
              </a:rPr>
              <a:t>Preprocessed data in the last step with 64 features</a:t>
            </a:r>
            <a:endParaRPr lang="en-IN" sz="1100" dirty="0">
              <a:latin typeface="Georgia Pro" panose="02040502050405020303" pitchFamily="18" charset="0"/>
              <a:cs typeface="Arial" panose="020B0604020202020204" pitchFamily="34" charset="0"/>
            </a:endParaRPr>
          </a:p>
          <a:p>
            <a:pPr lvl="1">
              <a:lnSpc>
                <a:spcPct val="100000"/>
              </a:lnSpc>
              <a:buFont typeface="+mj-lt"/>
              <a:buAutoNum type="arabicPeriod"/>
            </a:pPr>
            <a:r>
              <a:rPr lang="en-US" sz="1100" dirty="0">
                <a:latin typeface="Georgia Pro" panose="02040502050405020303" pitchFamily="18" charset="0"/>
              </a:rPr>
              <a:t>Preprocessed</a:t>
            </a:r>
            <a:r>
              <a:rPr lang="en-IN" sz="1100" dirty="0">
                <a:latin typeface="Georgia Pro" panose="02040502050405020303" pitchFamily="18" charset="0"/>
                <a:cs typeface="Arial" panose="020B0604020202020204" pitchFamily="34" charset="0"/>
              </a:rPr>
              <a:t> numerical data with 18 variables: All the dummy variables, categorical variables are dropped. </a:t>
            </a:r>
          </a:p>
          <a:p>
            <a:pPr lvl="1">
              <a:lnSpc>
                <a:spcPct val="100000"/>
              </a:lnSpc>
              <a:buFont typeface="+mj-lt"/>
              <a:buAutoNum type="arabicPeriod"/>
            </a:pPr>
            <a:r>
              <a:rPr lang="en-IN" sz="1100" dirty="0">
                <a:latin typeface="Georgia Pro" panose="02040502050405020303" pitchFamily="18" charset="0"/>
                <a:cs typeface="Arial" panose="020B0604020202020204" pitchFamily="34" charset="0"/>
              </a:rPr>
              <a:t>Principal Component Analysis: Reduced features with </a:t>
            </a:r>
            <a:r>
              <a:rPr lang="en-IN" sz="1100" dirty="0" err="1">
                <a:latin typeface="Georgia Pro" panose="02040502050405020303" pitchFamily="18" charset="0"/>
                <a:cs typeface="Arial" panose="020B0604020202020204" pitchFamily="34" charset="0"/>
              </a:rPr>
              <a:t>cumulative_explained_variance</a:t>
            </a:r>
            <a:r>
              <a:rPr lang="en-IN" sz="1100" dirty="0">
                <a:latin typeface="Georgia Pro" panose="02040502050405020303" pitchFamily="18" charset="0"/>
                <a:cs typeface="Arial" panose="020B0604020202020204" pitchFamily="34" charset="0"/>
              </a:rPr>
              <a:t> &gt;=0.8 which resulted in 16 features</a:t>
            </a:r>
          </a:p>
          <a:p>
            <a:pPr>
              <a:lnSpc>
                <a:spcPct val="100000"/>
              </a:lnSpc>
            </a:pPr>
            <a:r>
              <a:rPr lang="en-IN" sz="1100" dirty="0">
                <a:latin typeface="Georgia Pro" panose="02040502050405020303" pitchFamily="18" charset="0"/>
                <a:cs typeface="Arial" panose="020B0604020202020204" pitchFamily="34" charset="0"/>
              </a:rPr>
              <a:t>Elbow curve analysis of all 3 iterations resulted in optimal number of clusters=3. </a:t>
            </a:r>
            <a:r>
              <a:rPr lang="en-US" sz="1100" dirty="0">
                <a:latin typeface="Georgia Pro" panose="02040502050405020303" pitchFamily="18" charset="0"/>
              </a:rPr>
              <a:t>Click </a:t>
            </a:r>
            <a:r>
              <a:rPr lang="en-US" sz="1100" b="1" dirty="0">
                <a:latin typeface="Georgia Pro" panose="02040502050405020303" pitchFamily="18" charset="0"/>
                <a:hlinkClick r:id="rId2"/>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Elbow curve analysis and Silhouette Analysis for all 3 iterations (</a:t>
            </a:r>
            <a:r>
              <a:rPr lang="en-US" sz="1100" i="1" dirty="0">
                <a:latin typeface="Georgia Pro" panose="02040502050405020303" pitchFamily="18" charset="0"/>
              </a:rPr>
              <a:t>Section 3 of the notebook</a:t>
            </a:r>
            <a:r>
              <a:rPr lang="en-US" sz="1100" dirty="0">
                <a:latin typeface="Georgia Pro" panose="02040502050405020303" pitchFamily="18" charset="0"/>
              </a:rPr>
              <a:t>)</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US" sz="1000" b="1" dirty="0">
              <a:latin typeface="Georgia Pro" panose="02040502050405020303" pitchFamily="18" charset="0"/>
              <a:cs typeface="Arial" panose="020B0604020202020204" pitchFamily="34" charset="0"/>
            </a:endParaRPr>
          </a:p>
          <a:p>
            <a:pPr>
              <a:lnSpc>
                <a:spcPct val="100000"/>
              </a:lnSpc>
            </a:pPr>
            <a:r>
              <a:rPr lang="en-US" sz="1000" b="1" dirty="0">
                <a:latin typeface="Georgia Pro" panose="02040502050405020303" pitchFamily="18" charset="0"/>
                <a:cs typeface="Arial" panose="020B0604020202020204" pitchFamily="34" charset="0"/>
              </a:rPr>
              <a:t>Based on the statistical results, clustering with reduced dimensions will give the best result. But assuming that the regulators will resist the PCA transformation since there’s no interpretability of the clusters w.r.t the variables, I’m going ahead with the clustering approach using 2</a:t>
            </a:r>
            <a:r>
              <a:rPr lang="en-US" sz="1000" b="1" baseline="30000" dirty="0">
                <a:latin typeface="Georgia Pro" panose="02040502050405020303" pitchFamily="18" charset="0"/>
                <a:cs typeface="Arial" panose="020B0604020202020204" pitchFamily="34" charset="0"/>
              </a:rPr>
              <a:t>nd</a:t>
            </a:r>
            <a:r>
              <a:rPr lang="en-US" sz="1000" b="1" dirty="0">
                <a:latin typeface="Georgia Pro" panose="02040502050405020303" pitchFamily="18" charset="0"/>
                <a:cs typeface="Arial" panose="020B0604020202020204" pitchFamily="34" charset="0"/>
              </a:rPr>
              <a:t> iteration(</a:t>
            </a:r>
            <a:r>
              <a:rPr lang="en-US" sz="1000" b="1" dirty="0">
                <a:latin typeface="Georgia Pro" panose="02040502050405020303" pitchFamily="18" charset="0"/>
              </a:rPr>
              <a:t>Preprocessed</a:t>
            </a:r>
            <a:r>
              <a:rPr lang="en-IN" sz="1000" b="1" dirty="0">
                <a:latin typeface="Georgia Pro" panose="02040502050405020303" pitchFamily="18" charset="0"/>
                <a:cs typeface="Arial" panose="020B0604020202020204" pitchFamily="34" charset="0"/>
              </a:rPr>
              <a:t> numerical data with 18 variables)</a:t>
            </a:r>
          </a:p>
        </p:txBody>
      </p:sp>
      <p:pic>
        <p:nvPicPr>
          <p:cNvPr id="12" name="Picture 11">
            <a:extLst>
              <a:ext uri="{FF2B5EF4-FFF2-40B4-BE49-F238E27FC236}">
                <a16:creationId xmlns:a16="http://schemas.microsoft.com/office/drawing/2014/main" id="{02F70A01-5CB7-8C3D-08A3-0B22D97D5FA6}"/>
              </a:ext>
            </a:extLst>
          </p:cNvPr>
          <p:cNvPicPr>
            <a:picLocks noChangeAspect="1"/>
          </p:cNvPicPr>
          <p:nvPr/>
        </p:nvPicPr>
        <p:blipFill>
          <a:blip r:embed="rId3"/>
          <a:stretch>
            <a:fillRect/>
          </a:stretch>
        </p:blipFill>
        <p:spPr>
          <a:xfrm>
            <a:off x="201703" y="2243209"/>
            <a:ext cx="3592172" cy="2298266"/>
          </a:xfrm>
          <a:prstGeom prst="rect">
            <a:avLst/>
          </a:prstGeom>
        </p:spPr>
      </p:pic>
      <p:pic>
        <p:nvPicPr>
          <p:cNvPr id="14" name="Picture 13">
            <a:extLst>
              <a:ext uri="{FF2B5EF4-FFF2-40B4-BE49-F238E27FC236}">
                <a16:creationId xmlns:a16="http://schemas.microsoft.com/office/drawing/2014/main" id="{7573CCE9-6453-AF78-F9A8-C548C829C05A}"/>
              </a:ext>
            </a:extLst>
          </p:cNvPr>
          <p:cNvPicPr>
            <a:picLocks noChangeAspect="1"/>
          </p:cNvPicPr>
          <p:nvPr/>
        </p:nvPicPr>
        <p:blipFill>
          <a:blip r:embed="rId4"/>
          <a:stretch>
            <a:fillRect/>
          </a:stretch>
        </p:blipFill>
        <p:spPr>
          <a:xfrm>
            <a:off x="4251945" y="2243209"/>
            <a:ext cx="3672629" cy="2298266"/>
          </a:xfrm>
          <a:prstGeom prst="rect">
            <a:avLst/>
          </a:prstGeom>
        </p:spPr>
      </p:pic>
      <p:pic>
        <p:nvPicPr>
          <p:cNvPr id="16" name="Picture 15">
            <a:extLst>
              <a:ext uri="{FF2B5EF4-FFF2-40B4-BE49-F238E27FC236}">
                <a16:creationId xmlns:a16="http://schemas.microsoft.com/office/drawing/2014/main" id="{802434F5-6AC2-8586-D6DB-C522894B87E5}"/>
              </a:ext>
            </a:extLst>
          </p:cNvPr>
          <p:cNvPicPr>
            <a:picLocks noChangeAspect="1"/>
          </p:cNvPicPr>
          <p:nvPr/>
        </p:nvPicPr>
        <p:blipFill>
          <a:blip r:embed="rId5"/>
          <a:stretch>
            <a:fillRect/>
          </a:stretch>
        </p:blipFill>
        <p:spPr>
          <a:xfrm>
            <a:off x="8380220" y="2248334"/>
            <a:ext cx="3672675" cy="2298266"/>
          </a:xfrm>
          <a:prstGeom prst="rect">
            <a:avLst/>
          </a:prstGeom>
        </p:spPr>
      </p:pic>
      <p:sp>
        <p:nvSpPr>
          <p:cNvPr id="17" name="TextBox 16">
            <a:extLst>
              <a:ext uri="{FF2B5EF4-FFF2-40B4-BE49-F238E27FC236}">
                <a16:creationId xmlns:a16="http://schemas.microsoft.com/office/drawing/2014/main" id="{E0651C3A-527A-3EF8-8558-B5AF8E539272}"/>
              </a:ext>
            </a:extLst>
          </p:cNvPr>
          <p:cNvSpPr txBox="1"/>
          <p:nvPr/>
        </p:nvSpPr>
        <p:spPr>
          <a:xfrm>
            <a:off x="2146314"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1</a:t>
            </a:r>
          </a:p>
        </p:txBody>
      </p:sp>
      <p:sp>
        <p:nvSpPr>
          <p:cNvPr id="20" name="TextBox 19">
            <a:extLst>
              <a:ext uri="{FF2B5EF4-FFF2-40B4-BE49-F238E27FC236}">
                <a16:creationId xmlns:a16="http://schemas.microsoft.com/office/drawing/2014/main" id="{45730FE4-A97D-3B39-9AB7-E16AB534967E}"/>
              </a:ext>
            </a:extLst>
          </p:cNvPr>
          <p:cNvSpPr txBox="1"/>
          <p:nvPr/>
        </p:nvSpPr>
        <p:spPr>
          <a:xfrm>
            <a:off x="6277862"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2</a:t>
            </a:r>
          </a:p>
        </p:txBody>
      </p:sp>
      <p:sp>
        <p:nvSpPr>
          <p:cNvPr id="21" name="TextBox 20">
            <a:extLst>
              <a:ext uri="{FF2B5EF4-FFF2-40B4-BE49-F238E27FC236}">
                <a16:creationId xmlns:a16="http://schemas.microsoft.com/office/drawing/2014/main" id="{3FFAB4D1-151A-4C62-1915-919ED178D8EF}"/>
              </a:ext>
            </a:extLst>
          </p:cNvPr>
          <p:cNvSpPr txBox="1"/>
          <p:nvPr/>
        </p:nvSpPr>
        <p:spPr>
          <a:xfrm>
            <a:off x="10468100" y="2780404"/>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3</a:t>
            </a:r>
          </a:p>
        </p:txBody>
      </p:sp>
      <p:graphicFrame>
        <p:nvGraphicFramePr>
          <p:cNvPr id="22" name="Table 21">
            <a:extLst>
              <a:ext uri="{FF2B5EF4-FFF2-40B4-BE49-F238E27FC236}">
                <a16:creationId xmlns:a16="http://schemas.microsoft.com/office/drawing/2014/main" id="{7604144A-9398-9878-6195-F5AA762CBFD2}"/>
              </a:ext>
            </a:extLst>
          </p:cNvPr>
          <p:cNvGraphicFramePr>
            <a:graphicFrameLocks noGrp="1"/>
          </p:cNvGraphicFramePr>
          <p:nvPr>
            <p:extLst>
              <p:ext uri="{D42A27DB-BD31-4B8C-83A1-F6EECF244321}">
                <p14:modId xmlns:p14="http://schemas.microsoft.com/office/powerpoint/2010/main" val="3703580855"/>
              </p:ext>
            </p:extLst>
          </p:nvPr>
        </p:nvGraphicFramePr>
        <p:xfrm>
          <a:off x="1097042" y="4650028"/>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0.122</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0.112</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0.081</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3" name="Table 22">
            <a:extLst>
              <a:ext uri="{FF2B5EF4-FFF2-40B4-BE49-F238E27FC236}">
                <a16:creationId xmlns:a16="http://schemas.microsoft.com/office/drawing/2014/main" id="{17FA58BB-678A-0CE3-7F1F-20A4CF930000}"/>
              </a:ext>
            </a:extLst>
          </p:cNvPr>
          <p:cNvGraphicFramePr>
            <a:graphicFrameLocks noGrp="1"/>
          </p:cNvGraphicFramePr>
          <p:nvPr>
            <p:extLst>
              <p:ext uri="{D42A27DB-BD31-4B8C-83A1-F6EECF244321}">
                <p14:modId xmlns:p14="http://schemas.microsoft.com/office/powerpoint/2010/main" val="1133637993"/>
              </p:ext>
            </p:extLst>
          </p:nvPr>
        </p:nvGraphicFramePr>
        <p:xfrm>
          <a:off x="5228590"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0.116</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4" name="Table 23">
            <a:extLst>
              <a:ext uri="{FF2B5EF4-FFF2-40B4-BE49-F238E27FC236}">
                <a16:creationId xmlns:a16="http://schemas.microsoft.com/office/drawing/2014/main" id="{89E0CB87-0F25-714A-1216-504E73BBAA51}"/>
              </a:ext>
            </a:extLst>
          </p:cNvPr>
          <p:cNvGraphicFramePr>
            <a:graphicFrameLocks noGrp="1"/>
          </p:cNvGraphicFramePr>
          <p:nvPr>
            <p:extLst>
              <p:ext uri="{D42A27DB-BD31-4B8C-83A1-F6EECF244321}">
                <p14:modId xmlns:p14="http://schemas.microsoft.com/office/powerpoint/2010/main" val="125393268"/>
              </p:ext>
            </p:extLst>
          </p:nvPr>
        </p:nvGraphicFramePr>
        <p:xfrm>
          <a:off x="9418828"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0.150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0.141</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0.109</a:t>
                      </a:r>
                      <a:endParaRPr lang="en-IN" sz="1100" dirty="0"/>
                    </a:p>
                  </a:txBody>
                  <a:tcPr/>
                </a:tc>
                <a:extLst>
                  <a:ext uri="{0D108BD9-81ED-4DB2-BD59-A6C34878D82A}">
                    <a16:rowId xmlns:a16="http://schemas.microsoft.com/office/drawing/2014/main" val="1014326038"/>
                  </a:ext>
                </a:extLst>
              </a:tr>
            </a:tbl>
          </a:graphicData>
        </a:graphic>
      </p:graphicFrame>
    </p:spTree>
    <p:extLst>
      <p:ext uri="{BB962C8B-B14F-4D97-AF65-F5344CB8AC3E}">
        <p14:creationId xmlns:p14="http://schemas.microsoft.com/office/powerpoint/2010/main" val="15901084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number=2</a:t>
            </a:r>
            <a:endParaRPr lang="en-IN" sz="2300" dirty="0">
              <a:latin typeface="Georgia Pro" panose="020F0502020204030204" pitchFamily="18" charset="0"/>
            </a:endParaRPr>
          </a:p>
        </p:txBody>
      </p:sp>
      <p:pic>
        <p:nvPicPr>
          <p:cNvPr id="27" name="Picture 26" descr="A group of blue and black diagrams&#10;&#10;Description automatically generated">
            <a:extLst>
              <a:ext uri="{FF2B5EF4-FFF2-40B4-BE49-F238E27FC236}">
                <a16:creationId xmlns:a16="http://schemas.microsoft.com/office/drawing/2014/main" id="{A3213800-8782-A72F-F5C7-EE354E851D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4988" y="750062"/>
            <a:ext cx="7753054" cy="5814791"/>
          </a:xfrm>
          <a:prstGeom prst="rect">
            <a:avLst/>
          </a:prstGeom>
        </p:spPr>
      </p:pic>
      <p:sp>
        <p:nvSpPr>
          <p:cNvPr id="29" name="TextBox 28">
            <a:extLst>
              <a:ext uri="{FF2B5EF4-FFF2-40B4-BE49-F238E27FC236}">
                <a16:creationId xmlns:a16="http://schemas.microsoft.com/office/drawing/2014/main" id="{8CCB079D-5062-BD9C-72EB-A49109BB1561}"/>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3"/>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488348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number=3</a:t>
            </a:r>
            <a:endParaRPr lang="en-IN" sz="2300" dirty="0">
              <a:latin typeface="Georgia Pro" panose="020F0502020204030204" pitchFamily="18" charset="0"/>
            </a:endParaRPr>
          </a:p>
        </p:txBody>
      </p:sp>
      <p:pic>
        <p:nvPicPr>
          <p:cNvPr id="3" name="Picture 2" descr="A group of blue and black diagrams&#10;&#10;Description automatically generated">
            <a:extLst>
              <a:ext uri="{FF2B5EF4-FFF2-40B4-BE49-F238E27FC236}">
                <a16:creationId xmlns:a16="http://schemas.microsoft.com/office/drawing/2014/main" id="{91AC9E54-48AD-766D-01D6-44A162F30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4269" y="733559"/>
            <a:ext cx="7863461" cy="5897596"/>
          </a:xfrm>
          <a:prstGeom prst="rect">
            <a:avLst/>
          </a:prstGeom>
        </p:spPr>
      </p:pic>
      <p:sp>
        <p:nvSpPr>
          <p:cNvPr id="6" name="TextBox 5">
            <a:extLst>
              <a:ext uri="{FF2B5EF4-FFF2-40B4-BE49-F238E27FC236}">
                <a16:creationId xmlns:a16="http://schemas.microsoft.com/office/drawing/2014/main" id="{B3C72151-5D50-397C-AAE1-2E39531D5C32}"/>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3"/>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516101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number=4</a:t>
            </a:r>
            <a:endParaRPr lang="en-IN" sz="2300" dirty="0">
              <a:latin typeface="Georgia Pro" panose="020F0502020204030204" pitchFamily="18" charset="0"/>
            </a:endParaRPr>
          </a:p>
        </p:txBody>
      </p:sp>
      <p:pic>
        <p:nvPicPr>
          <p:cNvPr id="3" name="Picture 2" descr="A group of blue and white diagrams&#10;&#10;Description automatically generated">
            <a:extLst>
              <a:ext uri="{FF2B5EF4-FFF2-40B4-BE49-F238E27FC236}">
                <a16:creationId xmlns:a16="http://schemas.microsoft.com/office/drawing/2014/main" id="{FA3FE3A4-D756-FDED-BF0E-40CF37740F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0734" y="763719"/>
            <a:ext cx="7730532" cy="5797899"/>
          </a:xfrm>
          <a:prstGeom prst="rect">
            <a:avLst/>
          </a:prstGeom>
        </p:spPr>
      </p:pic>
      <p:sp>
        <p:nvSpPr>
          <p:cNvPr id="6" name="TextBox 5">
            <a:extLst>
              <a:ext uri="{FF2B5EF4-FFF2-40B4-BE49-F238E27FC236}">
                <a16:creationId xmlns:a16="http://schemas.microsoft.com/office/drawing/2014/main" id="{DC24B008-6AA3-82FA-EC2C-644BE1C19075}"/>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3"/>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1337213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Part-4 Segmentation Conclusion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The Silhouette score for iteration 2 with </a:t>
            </a:r>
            <a:r>
              <a:rPr lang="en-IN" sz="1100" dirty="0">
                <a:latin typeface="Georgia Pro" panose="02040502050405020303" pitchFamily="18" charset="0"/>
                <a:cs typeface="Arial" panose="020B0604020202020204" pitchFamily="34" charset="0"/>
              </a:rPr>
              <a:t>optimal number of clusters= 2 and 3 are the best</a:t>
            </a:r>
          </a:p>
          <a:p>
            <a:pPr>
              <a:lnSpc>
                <a:spcPct val="100000"/>
              </a:lnSpc>
            </a:pPr>
            <a:r>
              <a:rPr lang="en-IN" sz="1100" dirty="0">
                <a:latin typeface="Georgia Pro" panose="02040502050405020303" pitchFamily="18" charset="0"/>
                <a:cs typeface="Arial" panose="020B0604020202020204" pitchFamily="34" charset="0"/>
              </a:rPr>
              <a:t>However, the intra-cluster heterogeneity</a:t>
            </a:r>
            <a:r>
              <a:rPr lang="en-IN" sz="1100" i="1" dirty="0">
                <a:latin typeface="Georgia Pro" panose="02040502050405020303" pitchFamily="18" charset="0"/>
                <a:cs typeface="Arial" panose="020B0604020202020204" pitchFamily="34" charset="0"/>
              </a:rPr>
              <a:t>(based on last 3 slides)</a:t>
            </a:r>
            <a:r>
              <a:rPr lang="en-IN" sz="1100" dirty="0">
                <a:latin typeface="Georgia Pro" panose="02040502050405020303" pitchFamily="18" charset="0"/>
                <a:cs typeface="Arial" panose="020B0604020202020204" pitchFamily="34" charset="0"/>
              </a:rPr>
              <a:t> between the clusters is missing with optimal number of clusters = 2. The variable distributions for most of the features are similar.</a:t>
            </a:r>
          </a:p>
          <a:p>
            <a:pPr>
              <a:lnSpc>
                <a:spcPct val="100000"/>
              </a:lnSpc>
            </a:pPr>
            <a:r>
              <a:rPr lang="en-IN" sz="1100" dirty="0">
                <a:latin typeface="Georgia Pro" panose="02040502050405020303" pitchFamily="18" charset="0"/>
                <a:cs typeface="Arial" panose="020B0604020202020204" pitchFamily="34" charset="0"/>
              </a:rPr>
              <a:t>There is required intra-cluster heterogeneity between the clusters with optimal number of clusters = 3 and 4 </a:t>
            </a:r>
            <a:r>
              <a:rPr lang="en-IN" sz="1100" i="1" dirty="0">
                <a:latin typeface="Georgia Pro" panose="02040502050405020303" pitchFamily="18" charset="0"/>
                <a:cs typeface="Arial" panose="020B0604020202020204" pitchFamily="34" charset="0"/>
              </a:rPr>
              <a:t>(More in 4 than 3)</a:t>
            </a:r>
          </a:p>
          <a:p>
            <a:pPr>
              <a:lnSpc>
                <a:spcPct val="100000"/>
              </a:lnSpc>
            </a:pPr>
            <a:r>
              <a:rPr lang="en-IN" sz="1100" dirty="0">
                <a:latin typeface="Georgia Pro" panose="02040502050405020303" pitchFamily="18" charset="0"/>
                <a:cs typeface="Arial" panose="020B0604020202020204" pitchFamily="34" charset="0"/>
              </a:rPr>
              <a:t>Loan status </a:t>
            </a:r>
            <a:r>
              <a:rPr lang="en-IN" sz="1100" i="1" dirty="0">
                <a:latin typeface="Georgia Pro" panose="02040502050405020303" pitchFamily="18" charset="0"/>
                <a:cs typeface="Arial" panose="020B0604020202020204" pitchFamily="34" charset="0"/>
              </a:rPr>
              <a:t>(target variable)</a:t>
            </a:r>
            <a:r>
              <a:rPr lang="en-IN" sz="1100" dirty="0">
                <a:latin typeface="Georgia Pro" panose="02040502050405020303" pitchFamily="18" charset="0"/>
                <a:cs typeface="Arial" panose="020B0604020202020204" pitchFamily="34" charset="0"/>
              </a:rPr>
              <a:t> distribution within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Given that, optimal number of clusters=3 has the best Silhouette score and relatively good intra-cluster heterogeneity, our suggestion is to segment the borrowers into 3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Review Pending.</a:t>
            </a: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2994097529"/>
              </p:ext>
            </p:extLst>
          </p:nvPr>
        </p:nvGraphicFramePr>
        <p:xfrm>
          <a:off x="1181336" y="2431743"/>
          <a:ext cx="4023711" cy="1567500"/>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latin typeface="Georgia Pro" panose="02040502050405020303" pitchFamily="18" charset="0"/>
                        </a:rPr>
                        <a:t>578685</a:t>
                      </a:r>
                    </a:p>
                  </a:txBody>
                  <a:tcPr/>
                </a:tc>
                <a:tc>
                  <a:txBody>
                    <a:bodyPr/>
                    <a:lstStyle/>
                    <a:p>
                      <a:r>
                        <a:rPr lang="en-IN" sz="1100" dirty="0"/>
                        <a:t>17665</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473018</a:t>
                      </a:r>
                    </a:p>
                  </a:txBody>
                  <a:tcPr/>
                </a:tc>
                <a:tc>
                  <a:txBody>
                    <a:bodyPr/>
                    <a:lstStyle/>
                    <a:p>
                      <a:r>
                        <a:rPr lang="en-IN" sz="1100" dirty="0"/>
                        <a:t>28860</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25048</a:t>
                      </a:r>
                      <a:endParaRPr lang="en-IN" sz="1100" dirty="0">
                        <a:latin typeface="Georgia Pro" panose="02040502050405020303" pitchFamily="18" charset="0"/>
                      </a:endParaRPr>
                    </a:p>
                  </a:txBody>
                  <a:tcPr/>
                </a:tc>
                <a:tc>
                  <a:txBody>
                    <a:bodyPr/>
                    <a:lstStyle/>
                    <a:p>
                      <a:r>
                        <a:rPr lang="en-IN" sz="1100" dirty="0"/>
                        <a:t>222034</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3" name="Table 2">
            <a:extLst>
              <a:ext uri="{FF2B5EF4-FFF2-40B4-BE49-F238E27FC236}">
                <a16:creationId xmlns:a16="http://schemas.microsoft.com/office/drawing/2014/main" id="{AA62E8BB-A9A3-3E2E-DF2B-B995A13536E9}"/>
              </a:ext>
            </a:extLst>
          </p:cNvPr>
          <p:cNvGraphicFramePr>
            <a:graphicFrameLocks noGrp="1"/>
          </p:cNvGraphicFramePr>
          <p:nvPr>
            <p:extLst>
              <p:ext uri="{D42A27DB-BD31-4B8C-83A1-F6EECF244321}">
                <p14:modId xmlns:p14="http://schemas.microsoft.com/office/powerpoint/2010/main" val="649598712"/>
              </p:ext>
            </p:extLst>
          </p:nvPr>
        </p:nvGraphicFramePr>
        <p:xfrm>
          <a:off x="6986955" y="2431743"/>
          <a:ext cx="4023711" cy="1959375"/>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t>374005</a:t>
                      </a:r>
                      <a:endParaRPr lang="en-IN" sz="1100" dirty="0">
                        <a:latin typeface="Georgia Pro" panose="02040502050405020303" pitchFamily="18" charset="0"/>
                      </a:endParaRPr>
                    </a:p>
                  </a:txBody>
                  <a:tcPr/>
                </a:tc>
                <a:tc>
                  <a:txBody>
                    <a:bodyPr/>
                    <a:lstStyle/>
                    <a:p>
                      <a:r>
                        <a:rPr lang="en-IN" sz="1100" dirty="0"/>
                        <a:t>6888</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t>352265</a:t>
                      </a:r>
                      <a:endParaRPr lang="en-IN" sz="1100" dirty="0">
                        <a:latin typeface="Georgia Pro" panose="02040502050405020303" pitchFamily="18" charset="0"/>
                      </a:endParaRPr>
                    </a:p>
                  </a:txBody>
                  <a:tcPr/>
                </a:tc>
                <a:tc>
                  <a:txBody>
                    <a:bodyPr/>
                    <a:lstStyle/>
                    <a:p>
                      <a:r>
                        <a:rPr lang="en-IN" sz="1100" dirty="0"/>
                        <a:t>27746</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331463</a:t>
                      </a:r>
                      <a:endParaRPr lang="en-IN" sz="1100" dirty="0">
                        <a:latin typeface="Georgia Pro" panose="02040502050405020303" pitchFamily="18" charset="0"/>
                      </a:endParaRPr>
                    </a:p>
                  </a:txBody>
                  <a:tcPr/>
                </a:tc>
                <a:tc>
                  <a:txBody>
                    <a:bodyPr/>
                    <a:lstStyle/>
                    <a:p>
                      <a:r>
                        <a:rPr lang="en-IN" sz="1100" dirty="0"/>
                        <a:t>13293</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r h="391875">
                <a:tc>
                  <a:txBody>
                    <a:bodyPr/>
                    <a:lstStyle/>
                    <a:p>
                      <a:r>
                        <a:rPr lang="en-IN" sz="1100" dirty="0">
                          <a:latin typeface="Georgia Pro" panose="02040502050405020303" pitchFamily="18" charset="0"/>
                        </a:rPr>
                        <a:t>3</a:t>
                      </a:r>
                    </a:p>
                  </a:txBody>
                  <a:tcPr/>
                </a:tc>
                <a:tc>
                  <a:txBody>
                    <a:bodyPr/>
                    <a:lstStyle/>
                    <a:p>
                      <a:r>
                        <a:rPr lang="en-IN" sz="1100" dirty="0"/>
                        <a:t>19018</a:t>
                      </a:r>
                      <a:endParaRPr lang="en-IN" sz="1100" dirty="0">
                        <a:latin typeface="Georgia Pro" panose="02040502050405020303" pitchFamily="18" charset="0"/>
                      </a:endParaRPr>
                    </a:p>
                  </a:txBody>
                  <a:tcPr/>
                </a:tc>
                <a:tc>
                  <a:txBody>
                    <a:bodyPr/>
                    <a:lstStyle/>
                    <a:p>
                      <a:r>
                        <a:rPr lang="en-IN" sz="1100" dirty="0"/>
                        <a:t>220632</a:t>
                      </a:r>
                      <a:endParaRPr lang="en-IN" sz="1100" dirty="0">
                        <a:latin typeface="Georgia Pro" panose="02040502050405020303" pitchFamily="18" charset="0"/>
                      </a:endParaRPr>
                    </a:p>
                  </a:txBody>
                  <a:tcPr/>
                </a:tc>
                <a:extLst>
                  <a:ext uri="{0D108BD9-81ED-4DB2-BD59-A6C34878D82A}">
                    <a16:rowId xmlns:a16="http://schemas.microsoft.com/office/drawing/2014/main" val="1540081628"/>
                  </a:ext>
                </a:extLst>
              </a:tr>
            </a:tbl>
          </a:graphicData>
        </a:graphic>
      </p:graphicFrame>
    </p:spTree>
    <p:extLst>
      <p:ext uri="{BB962C8B-B14F-4D97-AF65-F5344CB8AC3E}">
        <p14:creationId xmlns:p14="http://schemas.microsoft.com/office/powerpoint/2010/main" val="2478808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Next Steps to be continued..</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422788" y="937060"/>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sp>
        <p:nvSpPr>
          <p:cNvPr id="6" name="Content Placeholder 2">
            <a:extLst>
              <a:ext uri="{FF2B5EF4-FFF2-40B4-BE49-F238E27FC236}">
                <a16:creationId xmlns:a16="http://schemas.microsoft.com/office/drawing/2014/main" id="{B9455672-7794-099C-CAAB-2CB6AA695DD6}"/>
              </a:ext>
            </a:extLst>
          </p:cNvPr>
          <p:cNvSpPr txBox="1">
            <a:spLocks/>
          </p:cNvSpPr>
          <p:nvPr/>
        </p:nvSpPr>
        <p:spPr>
          <a:xfrm>
            <a:off x="575188" y="1089460"/>
            <a:ext cx="11263445" cy="59209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Font typeface="+mj-lt"/>
              <a:buAutoNum type="arabicPeriod"/>
            </a:pPr>
            <a:r>
              <a:rPr lang="en-IN" sz="1100" dirty="0">
                <a:latin typeface="Georgia Pro" panose="020F0502020204030204" pitchFamily="18" charset="0"/>
              </a:rPr>
              <a:t>Classification based on features decided</a:t>
            </a:r>
          </a:p>
          <a:p>
            <a:pPr marL="342900" indent="-342900">
              <a:lnSpc>
                <a:spcPct val="100000"/>
              </a:lnSpc>
              <a:buFont typeface="+mj-lt"/>
              <a:buAutoNum type="arabicPeriod"/>
            </a:pPr>
            <a:r>
              <a:rPr lang="en-IN" sz="1100" dirty="0">
                <a:latin typeface="Georgia Pro" panose="020F0502020204030204" pitchFamily="18" charset="0"/>
              </a:rPr>
              <a:t>Model Monitoring framework</a:t>
            </a: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p:txBody>
      </p:sp>
    </p:spTree>
    <p:extLst>
      <p:ext uri="{BB962C8B-B14F-4D97-AF65-F5344CB8AC3E}">
        <p14:creationId xmlns:p14="http://schemas.microsoft.com/office/powerpoint/2010/main" val="230712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422787" y="2486913"/>
            <a:ext cx="11346426" cy="2570855"/>
          </a:xfrm>
        </p:spPr>
        <p:txBody>
          <a:bodyPr anchor="ctr">
            <a:normAutofit/>
          </a:bodyPr>
          <a:lstStyle/>
          <a:p>
            <a:pPr marL="457200" lvl="1" indent="0" algn="ctr">
              <a:buNone/>
            </a:pPr>
            <a:r>
              <a:rPr lang="en-IN" sz="4400" dirty="0">
                <a:solidFill>
                  <a:schemeClr val="accent1"/>
                </a:solidFill>
                <a:latin typeface="Georgia Pro" panose="02040502050405020303" pitchFamily="18" charset="0"/>
              </a:rPr>
              <a:t>THANK YOU</a:t>
            </a:r>
          </a:p>
          <a:p>
            <a:pPr marL="457200" lvl="1" indent="0" algn="ctr">
              <a:buNone/>
            </a:pPr>
            <a:r>
              <a:rPr lang="en-IN" sz="1100" dirty="0">
                <a:solidFill>
                  <a:schemeClr val="accent1"/>
                </a:solidFill>
                <a:latin typeface="Georgia Pro" panose="02040502050405020303" pitchFamily="18" charset="0"/>
              </a:rPr>
              <a:t>Contact me at</a:t>
            </a:r>
          </a:p>
          <a:p>
            <a:pPr marL="457200" lvl="1" indent="0" algn="ctr">
              <a:buNone/>
            </a:pPr>
            <a:r>
              <a:rPr lang="en-IN" sz="1100" dirty="0" err="1">
                <a:latin typeface="Georgia Pro" panose="02040502050405020303" pitchFamily="18" charset="0"/>
                <a:hlinkClick r:id="rId2"/>
              </a:rPr>
              <a:t>Linkedin</a:t>
            </a:r>
            <a:endParaRPr lang="en-IN" sz="1100" dirty="0">
              <a:latin typeface="Georgia Pro" panose="02040502050405020303" pitchFamily="18" charset="0"/>
            </a:endParaRPr>
          </a:p>
          <a:p>
            <a:pPr marL="457200" lvl="1" indent="0" algn="ctr">
              <a:buNone/>
            </a:pPr>
            <a:r>
              <a:rPr lang="en-IN" sz="1100" dirty="0">
                <a:latin typeface="Georgia Pro" panose="02040502050405020303" pitchFamily="18" charset="0"/>
              </a:rPr>
              <a:t>E-mail: </a:t>
            </a:r>
            <a:r>
              <a:rPr lang="en-IN" sz="1100" dirty="0">
                <a:latin typeface="Georgia Pro" panose="02040502050405020303" pitchFamily="18" charset="0"/>
                <a:hlinkClick r:id="rId3"/>
              </a:rPr>
              <a:t>Souvik.ganguly.ds@gmail.com</a:t>
            </a:r>
            <a:endParaRPr lang="en-IN" sz="1100" dirty="0">
              <a:latin typeface="Georgia Pro" panose="02040502050405020303" pitchFamily="18" charset="0"/>
            </a:endParaRPr>
          </a:p>
          <a:p>
            <a:pPr marL="457200" lvl="1" indent="0" algn="ctr">
              <a:buNone/>
            </a:pPr>
            <a:r>
              <a:rPr lang="en-IN" sz="1100" dirty="0">
                <a:latin typeface="Georgia Pro" panose="02040502050405020303" pitchFamily="18" charset="0"/>
              </a:rPr>
              <a:t>Phone no: (+91) 8141786094</a:t>
            </a:r>
          </a:p>
        </p:txBody>
      </p:sp>
    </p:spTree>
    <p:extLst>
      <p:ext uri="{BB962C8B-B14F-4D97-AF65-F5344CB8AC3E}">
        <p14:creationId xmlns:p14="http://schemas.microsoft.com/office/powerpoint/2010/main" val="38212822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F4FBE9D-3AEF-DE1B-64C1-120BA77CD7A8}"/>
              </a:ext>
            </a:extLst>
          </p:cNvPr>
          <p:cNvSpPr txBox="1"/>
          <p:nvPr/>
        </p:nvSpPr>
        <p:spPr>
          <a:xfrm>
            <a:off x="299880" y="196684"/>
            <a:ext cx="9979584" cy="446276"/>
          </a:xfrm>
          <a:prstGeom prst="rect">
            <a:avLst/>
          </a:prstGeom>
          <a:noFill/>
        </p:spPr>
        <p:txBody>
          <a:bodyPr wrap="square" rtlCol="0">
            <a:spAutoFit/>
          </a:bodyPr>
          <a:lstStyle/>
          <a:p>
            <a:r>
              <a:rPr lang="en-US" sz="2300" dirty="0">
                <a:latin typeface="Georgia Pro" panose="020F0502020204030204" pitchFamily="18" charset="0"/>
              </a:rPr>
              <a:t>Index</a:t>
            </a:r>
            <a:endParaRPr lang="en-IN" sz="2300" dirty="0">
              <a:latin typeface="Georgia Pro" panose="020F0502020204030204" pitchFamily="18" charset="0"/>
            </a:endParaRPr>
          </a:p>
        </p:txBody>
      </p:sp>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299879" y="924813"/>
            <a:ext cx="11469334" cy="5933186"/>
          </a:xfrm>
        </p:spPr>
        <p:txBody>
          <a:bodyPr>
            <a:normAutofit fontScale="92500" lnSpcReduction="10000"/>
          </a:bodyPr>
          <a:lstStyle/>
          <a:p>
            <a:pPr marL="342900" indent="-342900">
              <a:lnSpc>
                <a:spcPct val="100000"/>
              </a:lnSpc>
              <a:buFont typeface="+mj-lt"/>
              <a:buAutoNum type="arabicPeriod"/>
            </a:pPr>
            <a:r>
              <a:rPr lang="en-IN" sz="1100" dirty="0">
                <a:latin typeface="Georgia Pro" panose="02040502050405020303" pitchFamily="18" charset="0"/>
              </a:rPr>
              <a:t>Index</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IN" sz="1100" dirty="0">
                <a:latin typeface="Georgia Pro" panose="02040502050405020303" pitchFamily="18" charset="0"/>
              </a:rPr>
              <a:t>Document Management Control</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IN" sz="1100" dirty="0">
                <a:latin typeface="Georgia Pro" panose="02040502050405020303" pitchFamily="18" charset="0"/>
              </a:rPr>
              <a:t>Executive summary</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US" sz="1100" dirty="0">
                <a:latin typeface="Georgia Pro" panose="020F0502020204030204" pitchFamily="18" charset="0"/>
              </a:rPr>
              <a:t>Project roadmap</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Data Quality Analysis and Data Quality report</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Exploratory Data Analysis</a:t>
            </a:r>
          </a:p>
          <a:p>
            <a:pPr marL="800100" lvl="1" indent="-342900">
              <a:lnSpc>
                <a:spcPct val="100000"/>
              </a:lnSpc>
              <a:buFont typeface="+mj-lt"/>
              <a:buAutoNum type="arabicPeriod"/>
            </a:pPr>
            <a:r>
              <a:rPr lang="en-IN" sz="1100" dirty="0">
                <a:latin typeface="Georgia Pro" panose="020F0502020204030204" pitchFamily="18" charset="0"/>
              </a:rPr>
              <a:t>Part-1 Columns with Missing Values</a:t>
            </a:r>
          </a:p>
          <a:p>
            <a:pPr marL="800100" lvl="1" indent="-342900">
              <a:lnSpc>
                <a:spcPct val="100000"/>
              </a:lnSpc>
              <a:buFont typeface="+mj-lt"/>
              <a:buAutoNum type="arabicPeriod"/>
            </a:pPr>
            <a:r>
              <a:rPr lang="en-IN" sz="1100" dirty="0">
                <a:latin typeface="Georgia Pro" panose="020F0502020204030204" pitchFamily="18" charset="0"/>
              </a:rPr>
              <a:t>Part-2: Columns with no missing values</a:t>
            </a:r>
          </a:p>
          <a:p>
            <a:pPr marL="800100" lvl="1" indent="-342900">
              <a:lnSpc>
                <a:spcPct val="100000"/>
              </a:lnSpc>
              <a:buFont typeface="+mj-lt"/>
              <a:buAutoNum type="arabicPeriod"/>
            </a:pPr>
            <a:r>
              <a:rPr lang="en-IN" sz="1100" dirty="0">
                <a:latin typeface="Georgia Pro" panose="020F0502020204030204" pitchFamily="18" charset="0"/>
              </a:rPr>
              <a:t>Part-3: New Feature Creation</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Segmentation</a:t>
            </a:r>
          </a:p>
          <a:p>
            <a:pPr marL="800100" lvl="1" indent="-342900">
              <a:lnSpc>
                <a:spcPct val="100000"/>
              </a:lnSpc>
              <a:buFont typeface="+mj-lt"/>
              <a:buAutoNum type="arabicPeriod"/>
            </a:pPr>
            <a:r>
              <a:rPr lang="en-US" sz="1100" dirty="0">
                <a:latin typeface="Georgia Pro" panose="020F0502020204030204" pitchFamily="18" charset="0"/>
              </a:rPr>
              <a:t>Part-1 Data Preparation</a:t>
            </a:r>
          </a:p>
          <a:p>
            <a:pPr marL="800100" lvl="1" indent="-342900">
              <a:lnSpc>
                <a:spcPct val="100000"/>
              </a:lnSpc>
              <a:buFont typeface="+mj-lt"/>
              <a:buAutoNum type="arabicPeriod"/>
            </a:pPr>
            <a:r>
              <a:rPr lang="en-US" sz="1100" dirty="0">
                <a:latin typeface="Georgia Pro" panose="020F0502020204030204" pitchFamily="18" charset="0"/>
              </a:rPr>
              <a:t>Part-2 Model Iterations</a:t>
            </a:r>
          </a:p>
          <a:p>
            <a:pPr marL="800100" lvl="1" indent="-342900">
              <a:lnSpc>
                <a:spcPct val="100000"/>
              </a:lnSpc>
              <a:buFont typeface="+mj-lt"/>
              <a:buAutoNum type="arabicPeriod"/>
            </a:pPr>
            <a:r>
              <a:rPr lang="en-US" sz="1100" dirty="0">
                <a:latin typeface="Georgia Pro" panose="020F0502020204030204" pitchFamily="18" charset="0"/>
              </a:rPr>
              <a:t>Part-3 Cluster analysis formed with optimal cluster number=2, 3 and 4</a:t>
            </a:r>
          </a:p>
          <a:p>
            <a:pPr marL="800100" lvl="1" indent="-342900">
              <a:lnSpc>
                <a:spcPct val="100000"/>
              </a:lnSpc>
              <a:buFont typeface="+mj-lt"/>
              <a:buAutoNum type="arabicPeriod"/>
            </a:pPr>
            <a:r>
              <a:rPr lang="en-US" sz="1100" dirty="0">
                <a:latin typeface="Georgia Pro" panose="020F0502020204030204" pitchFamily="18" charset="0"/>
              </a:rPr>
              <a:t>Part-4 Segmentation Conclusion</a:t>
            </a:r>
          </a:p>
          <a:p>
            <a:pPr marL="800100" lvl="1"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Next Steps to be continued..</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Appendix</a:t>
            </a:r>
            <a:endParaRPr lang="en-IN" sz="1100" dirty="0">
              <a:latin typeface="Georgia Pro" panose="020F0502020204030204" pitchFamily="18" charset="0"/>
            </a:endParaRPr>
          </a:p>
          <a:p>
            <a:pPr marL="342900" indent="-342900">
              <a:lnSpc>
                <a:spcPct val="100000"/>
              </a:lnSpc>
              <a:buFont typeface="+mj-lt"/>
              <a:buAutoNum type="arabicPeriod"/>
            </a:pPr>
            <a:endParaRPr lang="en-IN" sz="1500" dirty="0">
              <a:latin typeface="Georgia Pro" panose="020F0502020204030204" pitchFamily="18" charset="0"/>
            </a:endParaRPr>
          </a:p>
          <a:p>
            <a:pPr marL="457200" lvl="1" indent="0">
              <a:lnSpc>
                <a:spcPct val="100000"/>
              </a:lnSpc>
              <a:buNone/>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700" dirty="0">
              <a:latin typeface="Georgia Pro" panose="020F0502020204030204" pitchFamily="18" charset="0"/>
            </a:endParaRPr>
          </a:p>
        </p:txBody>
      </p:sp>
    </p:spTree>
    <p:extLst>
      <p:ext uri="{BB962C8B-B14F-4D97-AF65-F5344CB8AC3E}">
        <p14:creationId xmlns:p14="http://schemas.microsoft.com/office/powerpoint/2010/main" val="3851210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Appendix</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IN" sz="1100" b="1" dirty="0">
              <a:latin typeface="Georgia Pro" panose="02040502050405020303" pitchFamily="18" charset="0"/>
              <a:cs typeface="Arial" panose="020B0604020202020204" pitchFamily="34" charset="0"/>
            </a:endParaRP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1633670411"/>
              </p:ext>
            </p:extLst>
          </p:nvPr>
        </p:nvGraphicFramePr>
        <p:xfrm>
          <a:off x="3463297" y="979842"/>
          <a:ext cx="5265405" cy="1868196"/>
        </p:xfrm>
        <a:graphic>
          <a:graphicData uri="http://schemas.openxmlformats.org/drawingml/2006/table">
            <a:tbl>
              <a:tblPr firstRow="1" bandRow="1">
                <a:tableStyleId>{5C22544A-7EE6-4342-B048-85BDC9FD1C3A}</a:tableStyleId>
              </a:tblPr>
              <a:tblGrid>
                <a:gridCol w="622618">
                  <a:extLst>
                    <a:ext uri="{9D8B030D-6E8A-4147-A177-3AD203B41FA5}">
                      <a16:colId xmlns:a16="http://schemas.microsoft.com/office/drawing/2014/main" val="2595583495"/>
                    </a:ext>
                  </a:extLst>
                </a:gridCol>
                <a:gridCol w="3582019">
                  <a:extLst>
                    <a:ext uri="{9D8B030D-6E8A-4147-A177-3AD203B41FA5}">
                      <a16:colId xmlns:a16="http://schemas.microsoft.com/office/drawing/2014/main" val="2713847754"/>
                    </a:ext>
                  </a:extLst>
                </a:gridCol>
                <a:gridCol w="1060768">
                  <a:extLst>
                    <a:ext uri="{9D8B030D-6E8A-4147-A177-3AD203B41FA5}">
                      <a16:colId xmlns:a16="http://schemas.microsoft.com/office/drawing/2014/main" val="2343367177"/>
                    </a:ext>
                  </a:extLst>
                </a:gridCol>
              </a:tblGrid>
              <a:tr h="918559">
                <a:tc>
                  <a:txBody>
                    <a:bodyPr/>
                    <a:lstStyle/>
                    <a:p>
                      <a:r>
                        <a:rPr lang="en-IN" sz="1100" dirty="0">
                          <a:latin typeface="Georgia Pro" panose="02040502050405020303" pitchFamily="18" charset="0"/>
                          <a:cs typeface="Arial" panose="020B0604020202020204" pitchFamily="34" charset="0"/>
                        </a:rPr>
                        <a:t>Sr No</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Description</a:t>
                      </a:r>
                    </a:p>
                  </a:txBody>
                  <a:tcPr/>
                </a:tc>
                <a:tc>
                  <a:txBody>
                    <a:bodyPr/>
                    <a:lstStyle/>
                    <a:p>
                      <a:r>
                        <a:rPr lang="en-IN" sz="1100" dirty="0">
                          <a:latin typeface="Georgia Pro" panose="02040502050405020303" pitchFamily="18" charset="0"/>
                        </a:rPr>
                        <a:t>Attachment</a:t>
                      </a:r>
                    </a:p>
                  </a:txBody>
                  <a:tcPr/>
                </a:tc>
                <a:extLst>
                  <a:ext uri="{0D108BD9-81ED-4DB2-BD59-A6C34878D82A}">
                    <a16:rowId xmlns:a16="http://schemas.microsoft.com/office/drawing/2014/main" val="1416375505"/>
                  </a:ext>
                </a:extLst>
              </a:tr>
              <a:tr h="372526">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List of columns dropped during feature engineering</a:t>
                      </a: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283531">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293580">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6" name="Object 5">
            <a:extLst>
              <a:ext uri="{FF2B5EF4-FFF2-40B4-BE49-F238E27FC236}">
                <a16:creationId xmlns:a16="http://schemas.microsoft.com/office/drawing/2014/main" id="{4DAB2AA7-9590-6170-4E88-6EA4B4435970}"/>
              </a:ext>
            </a:extLst>
          </p:cNvPr>
          <p:cNvGraphicFramePr>
            <a:graphicFrameLocks noChangeAspect="1"/>
          </p:cNvGraphicFramePr>
          <p:nvPr>
            <p:extLst>
              <p:ext uri="{D42A27DB-BD31-4B8C-83A1-F6EECF244321}">
                <p14:modId xmlns:p14="http://schemas.microsoft.com/office/powerpoint/2010/main" val="3526653305"/>
              </p:ext>
            </p:extLst>
          </p:nvPr>
        </p:nvGraphicFramePr>
        <p:xfrm>
          <a:off x="7879583" y="1890574"/>
          <a:ext cx="550985" cy="477329"/>
        </p:xfrm>
        <a:graphic>
          <a:graphicData uri="http://schemas.openxmlformats.org/presentationml/2006/ole">
            <mc:AlternateContent xmlns:mc="http://schemas.openxmlformats.org/markup-compatibility/2006">
              <mc:Choice xmlns:v="urn:schemas-microsoft-com:vml" Requires="v">
                <p:oleObj name="Worksheet" showAsIcon="1" r:id="rId2" imgW="914400" imgH="792417" progId="Excel.Sheet.12">
                  <p:embed/>
                </p:oleObj>
              </mc:Choice>
              <mc:Fallback>
                <p:oleObj name="Worksheet" showAsIcon="1" r:id="rId2" imgW="914400" imgH="792417" progId="Excel.Sheet.12">
                  <p:embed/>
                  <p:pic>
                    <p:nvPicPr>
                      <p:cNvPr id="0" name=""/>
                      <p:cNvPicPr/>
                      <p:nvPr/>
                    </p:nvPicPr>
                    <p:blipFill>
                      <a:blip r:embed="rId3"/>
                      <a:stretch>
                        <a:fillRect/>
                      </a:stretch>
                    </p:blipFill>
                    <p:spPr>
                      <a:xfrm>
                        <a:off x="7879583" y="1890574"/>
                        <a:ext cx="550985" cy="477329"/>
                      </a:xfrm>
                      <a:prstGeom prst="rect">
                        <a:avLst/>
                      </a:prstGeom>
                    </p:spPr>
                  </p:pic>
                </p:oleObj>
              </mc:Fallback>
            </mc:AlternateContent>
          </a:graphicData>
        </a:graphic>
      </p:graphicFrame>
    </p:spTree>
    <p:extLst>
      <p:ext uri="{BB962C8B-B14F-4D97-AF65-F5344CB8AC3E}">
        <p14:creationId xmlns:p14="http://schemas.microsoft.com/office/powerpoint/2010/main" val="13129789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F4FBE9D-3AEF-DE1B-64C1-120BA77CD7A8}"/>
              </a:ext>
            </a:extLst>
          </p:cNvPr>
          <p:cNvSpPr txBox="1"/>
          <p:nvPr/>
        </p:nvSpPr>
        <p:spPr>
          <a:xfrm>
            <a:off x="299880" y="196684"/>
            <a:ext cx="9979584" cy="446276"/>
          </a:xfrm>
          <a:prstGeom prst="rect">
            <a:avLst/>
          </a:prstGeom>
          <a:noFill/>
        </p:spPr>
        <p:txBody>
          <a:bodyPr wrap="square" rtlCol="0">
            <a:spAutoFit/>
          </a:bodyPr>
          <a:lstStyle/>
          <a:p>
            <a:r>
              <a:rPr lang="en-US" sz="2300" dirty="0">
                <a:solidFill>
                  <a:schemeClr val="accent1">
                    <a:lumMod val="50000"/>
                  </a:schemeClr>
                </a:solidFill>
                <a:latin typeface="Georgia Pro" panose="020F0502020204030204" pitchFamily="18" charset="0"/>
              </a:rPr>
              <a:t>Document Management Control</a:t>
            </a:r>
            <a:endParaRPr lang="en-IN" sz="2300" dirty="0">
              <a:solidFill>
                <a:schemeClr val="accent1">
                  <a:lumMod val="50000"/>
                </a:schemeClr>
              </a:solidFill>
              <a:latin typeface="Georgia Pro" panose="020F0502020204030204" pitchFamily="18" charset="0"/>
            </a:endParaRPr>
          </a:p>
        </p:txBody>
      </p:sp>
      <p:graphicFrame>
        <p:nvGraphicFramePr>
          <p:cNvPr id="8" name="Table 7">
            <a:extLst>
              <a:ext uri="{FF2B5EF4-FFF2-40B4-BE49-F238E27FC236}">
                <a16:creationId xmlns:a16="http://schemas.microsoft.com/office/drawing/2014/main" id="{97CE95BE-C9D7-0307-9480-29E55F118503}"/>
              </a:ext>
            </a:extLst>
          </p:cNvPr>
          <p:cNvGraphicFramePr>
            <a:graphicFrameLocks noGrp="1"/>
          </p:cNvGraphicFramePr>
          <p:nvPr>
            <p:extLst>
              <p:ext uri="{D42A27DB-BD31-4B8C-83A1-F6EECF244321}">
                <p14:modId xmlns:p14="http://schemas.microsoft.com/office/powerpoint/2010/main" val="3240651442"/>
              </p:ext>
            </p:extLst>
          </p:nvPr>
        </p:nvGraphicFramePr>
        <p:xfrm>
          <a:off x="422785" y="889615"/>
          <a:ext cx="11346428" cy="848676"/>
        </p:xfrm>
        <a:graphic>
          <a:graphicData uri="http://schemas.openxmlformats.org/drawingml/2006/table">
            <a:tbl>
              <a:tblPr firstRow="1" bandRow="1">
                <a:tableStyleId>{5C22544A-7EE6-4342-B048-85BDC9FD1C3A}</a:tableStyleId>
              </a:tblPr>
              <a:tblGrid>
                <a:gridCol w="2836607">
                  <a:extLst>
                    <a:ext uri="{9D8B030D-6E8A-4147-A177-3AD203B41FA5}">
                      <a16:colId xmlns:a16="http://schemas.microsoft.com/office/drawing/2014/main" val="1478111672"/>
                    </a:ext>
                  </a:extLst>
                </a:gridCol>
                <a:gridCol w="2836607">
                  <a:extLst>
                    <a:ext uri="{9D8B030D-6E8A-4147-A177-3AD203B41FA5}">
                      <a16:colId xmlns:a16="http://schemas.microsoft.com/office/drawing/2014/main" val="3095346201"/>
                    </a:ext>
                  </a:extLst>
                </a:gridCol>
                <a:gridCol w="2836607">
                  <a:extLst>
                    <a:ext uri="{9D8B030D-6E8A-4147-A177-3AD203B41FA5}">
                      <a16:colId xmlns:a16="http://schemas.microsoft.com/office/drawing/2014/main" val="102295914"/>
                    </a:ext>
                  </a:extLst>
                </a:gridCol>
                <a:gridCol w="2836607">
                  <a:extLst>
                    <a:ext uri="{9D8B030D-6E8A-4147-A177-3AD203B41FA5}">
                      <a16:colId xmlns:a16="http://schemas.microsoft.com/office/drawing/2014/main" val="125563757"/>
                    </a:ext>
                  </a:extLst>
                </a:gridCol>
              </a:tblGrid>
              <a:tr h="282892">
                <a:tc>
                  <a:txBody>
                    <a:bodyPr/>
                    <a:lstStyle/>
                    <a:p>
                      <a:r>
                        <a:rPr lang="en-IN" sz="1100" b="0" dirty="0">
                          <a:latin typeface="Georgia Pro" panose="02040502050405020303" pitchFamily="18" charset="0"/>
                        </a:rPr>
                        <a:t>ID</a:t>
                      </a:r>
                    </a:p>
                  </a:txBody>
                  <a:tcPr anchor="b"/>
                </a:tc>
                <a:tc gridSpan="3">
                  <a:txBody>
                    <a:bodyPr/>
                    <a:lstStyle/>
                    <a:p>
                      <a:r>
                        <a:rPr lang="en-IN" sz="1100" b="0" dirty="0">
                          <a:latin typeface="Georgia Pro" panose="02040502050405020303" pitchFamily="18" charset="0"/>
                        </a:rPr>
                        <a:t>Classify Profitable Borrowers</a:t>
                      </a:r>
                    </a:p>
                  </a:txBody>
                  <a:tcPr anchor="b"/>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3390122515"/>
                  </a:ext>
                </a:extLst>
              </a:tr>
              <a:tr h="282892">
                <a:tc>
                  <a:txBody>
                    <a:bodyPr/>
                    <a:lstStyle/>
                    <a:p>
                      <a:r>
                        <a:rPr lang="en-IN" sz="1100" dirty="0">
                          <a:latin typeface="Georgia Pro" panose="02040502050405020303" pitchFamily="18" charset="0"/>
                        </a:rPr>
                        <a:t>Document Title</a:t>
                      </a:r>
                    </a:p>
                  </a:txBody>
                  <a:tcPr anchor="b"/>
                </a:tc>
                <a:tc gridSpan="3">
                  <a:txBody>
                    <a:bodyPr/>
                    <a:lstStyle/>
                    <a:p>
                      <a:r>
                        <a:rPr lang="en-US" sz="1100" dirty="0">
                          <a:latin typeface="Georgia Pro" panose="02040502050405020303" pitchFamily="18" charset="0"/>
                        </a:rPr>
                        <a:t>Predictive model to classify profitable borrowers_v0.2.pptx</a:t>
                      </a:r>
                      <a:endParaRPr lang="en-IN" sz="1100" dirty="0">
                        <a:latin typeface="Georgia Pro" panose="02040502050405020303" pitchFamily="18" charset="0"/>
                      </a:endParaRPr>
                    </a:p>
                  </a:txBody>
                  <a:tcPr anchor="b"/>
                </a:tc>
                <a:tc hMerge="1">
                  <a:txBody>
                    <a:bodyPr/>
                    <a:lstStyle/>
                    <a:p>
                      <a:endParaRPr lang="en-IN" dirty="0"/>
                    </a:p>
                  </a:txBody>
                  <a:tcPr/>
                </a:tc>
                <a:tc hMerge="1">
                  <a:txBody>
                    <a:bodyPr/>
                    <a:lstStyle/>
                    <a:p>
                      <a:endParaRPr lang="en-IN" dirty="0"/>
                    </a:p>
                  </a:txBody>
                  <a:tcPr/>
                </a:tc>
                <a:extLst>
                  <a:ext uri="{0D108BD9-81ED-4DB2-BD59-A6C34878D82A}">
                    <a16:rowId xmlns:a16="http://schemas.microsoft.com/office/drawing/2014/main" val="4085709096"/>
                  </a:ext>
                </a:extLst>
              </a:tr>
              <a:tr h="282892">
                <a:tc>
                  <a:txBody>
                    <a:bodyPr/>
                    <a:lstStyle/>
                    <a:p>
                      <a:r>
                        <a:rPr lang="en-IN" sz="1100" dirty="0">
                          <a:latin typeface="Georgia Pro" panose="02040502050405020303" pitchFamily="18" charset="0"/>
                        </a:rPr>
                        <a:t>Document Status</a:t>
                      </a:r>
                    </a:p>
                  </a:txBody>
                  <a:tcPr anchor="b"/>
                </a:tc>
                <a:tc>
                  <a:txBody>
                    <a:bodyPr/>
                    <a:lstStyle/>
                    <a:p>
                      <a:r>
                        <a:rPr lang="en-IN" sz="1100" dirty="0">
                          <a:latin typeface="Georgia Pro" panose="02040502050405020303" pitchFamily="18" charset="0"/>
                        </a:rPr>
                        <a:t>Draft</a:t>
                      </a:r>
                    </a:p>
                  </a:txBody>
                  <a:tcPr anchor="b"/>
                </a:tc>
                <a:tc>
                  <a:txBody>
                    <a:bodyPr/>
                    <a:lstStyle/>
                    <a:p>
                      <a:r>
                        <a:rPr lang="en-IN" sz="1100" dirty="0">
                          <a:latin typeface="Georgia Pro" panose="02040502050405020303" pitchFamily="18" charset="0"/>
                        </a:rPr>
                        <a:t>Proposed</a:t>
                      </a:r>
                    </a:p>
                  </a:txBody>
                  <a:tcPr anchor="b">
                    <a:lnR w="12700" cmpd="sng">
                      <a:noFill/>
                    </a:lnR>
                  </a:tcPr>
                </a:tc>
                <a:tc>
                  <a:txBody>
                    <a:bodyPr/>
                    <a:lstStyle/>
                    <a:p>
                      <a:r>
                        <a:rPr lang="en-IN" sz="1100" dirty="0">
                          <a:latin typeface="Georgia Pro" panose="02040502050405020303" pitchFamily="18" charset="0"/>
                        </a:rPr>
                        <a:t>Approved</a:t>
                      </a:r>
                    </a:p>
                  </a:txBody>
                  <a:tcPr anchor="b">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005710320"/>
                  </a:ext>
                </a:extLst>
              </a:tr>
            </a:tbl>
          </a:graphicData>
        </a:graphic>
      </p:graphicFrame>
      <p:sp>
        <p:nvSpPr>
          <p:cNvPr id="9" name="TextBox 8">
            <a:extLst>
              <a:ext uri="{FF2B5EF4-FFF2-40B4-BE49-F238E27FC236}">
                <a16:creationId xmlns:a16="http://schemas.microsoft.com/office/drawing/2014/main" id="{136B5796-E026-400B-D0E7-DCC7B393AF25}"/>
              </a:ext>
            </a:extLst>
          </p:cNvPr>
          <p:cNvSpPr txBox="1"/>
          <p:nvPr/>
        </p:nvSpPr>
        <p:spPr>
          <a:xfrm>
            <a:off x="8452392" y="1496502"/>
            <a:ext cx="275303" cy="176980"/>
          </a:xfrm>
          <a:prstGeom prst="rect">
            <a:avLst/>
          </a:prstGeom>
          <a:noFill/>
          <a:ln>
            <a:solidFill>
              <a:schemeClr val="tx1"/>
            </a:solidFill>
          </a:ln>
        </p:spPr>
        <p:txBody>
          <a:bodyPr wrap="square" rtlCol="0">
            <a:spAutoFit/>
          </a:bodyPr>
          <a:lstStyle/>
          <a:p>
            <a:endParaRPr lang="en-IN" dirty="0"/>
          </a:p>
        </p:txBody>
      </p:sp>
      <p:sp>
        <p:nvSpPr>
          <p:cNvPr id="10" name="TextBox 9">
            <a:extLst>
              <a:ext uri="{FF2B5EF4-FFF2-40B4-BE49-F238E27FC236}">
                <a16:creationId xmlns:a16="http://schemas.microsoft.com/office/drawing/2014/main" id="{2E4AF43C-CF57-4FA4-E04C-C90BAEBD4EE0}"/>
              </a:ext>
            </a:extLst>
          </p:cNvPr>
          <p:cNvSpPr txBox="1"/>
          <p:nvPr/>
        </p:nvSpPr>
        <p:spPr>
          <a:xfrm>
            <a:off x="11339726" y="1498364"/>
            <a:ext cx="275303" cy="176980"/>
          </a:xfrm>
          <a:prstGeom prst="rect">
            <a:avLst/>
          </a:prstGeom>
          <a:noFill/>
          <a:ln>
            <a:solidFill>
              <a:schemeClr val="tx1"/>
            </a:solidFill>
          </a:ln>
        </p:spPr>
        <p:txBody>
          <a:bodyPr wrap="square" rtlCol="0">
            <a:spAutoFit/>
          </a:bodyPr>
          <a:lstStyle/>
          <a:p>
            <a:endParaRPr lang="en-IN" dirty="0"/>
          </a:p>
        </p:txBody>
      </p:sp>
      <p:sp>
        <p:nvSpPr>
          <p:cNvPr id="11" name="TextBox 10">
            <a:extLst>
              <a:ext uri="{FF2B5EF4-FFF2-40B4-BE49-F238E27FC236}">
                <a16:creationId xmlns:a16="http://schemas.microsoft.com/office/drawing/2014/main" id="{6C329540-0643-6656-527C-D560AB5677F9}"/>
              </a:ext>
            </a:extLst>
          </p:cNvPr>
          <p:cNvSpPr txBox="1"/>
          <p:nvPr/>
        </p:nvSpPr>
        <p:spPr>
          <a:xfrm>
            <a:off x="5565058" y="1492392"/>
            <a:ext cx="275303" cy="176980"/>
          </a:xfrm>
          <a:prstGeom prst="rect">
            <a:avLst/>
          </a:prstGeom>
          <a:noFill/>
          <a:ln>
            <a:solidFill>
              <a:schemeClr val="tx1"/>
            </a:solidFill>
          </a:ln>
        </p:spPr>
        <p:txBody>
          <a:bodyPr wrap="square" rtlCol="0">
            <a:spAutoFit/>
          </a:bodyPr>
          <a:lstStyle/>
          <a:p>
            <a:endParaRPr lang="en-IN" dirty="0"/>
          </a:p>
        </p:txBody>
      </p:sp>
      <p:graphicFrame>
        <p:nvGraphicFramePr>
          <p:cNvPr id="12" name="Table 11">
            <a:extLst>
              <a:ext uri="{FF2B5EF4-FFF2-40B4-BE49-F238E27FC236}">
                <a16:creationId xmlns:a16="http://schemas.microsoft.com/office/drawing/2014/main" id="{28ACCF5F-A154-BF39-3769-537325688C8D}"/>
              </a:ext>
            </a:extLst>
          </p:cNvPr>
          <p:cNvGraphicFramePr>
            <a:graphicFrameLocks noGrp="1"/>
          </p:cNvGraphicFramePr>
          <p:nvPr>
            <p:extLst>
              <p:ext uri="{D42A27DB-BD31-4B8C-83A1-F6EECF244321}">
                <p14:modId xmlns:p14="http://schemas.microsoft.com/office/powerpoint/2010/main" val="2093136847"/>
              </p:ext>
            </p:extLst>
          </p:nvPr>
        </p:nvGraphicFramePr>
        <p:xfrm>
          <a:off x="422785" y="1964228"/>
          <a:ext cx="11346428" cy="1265943"/>
        </p:xfrm>
        <a:graphic>
          <a:graphicData uri="http://schemas.openxmlformats.org/drawingml/2006/table">
            <a:tbl>
              <a:tblPr firstRow="1" bandRow="1">
                <a:tableStyleId>{5C22544A-7EE6-4342-B048-85BDC9FD1C3A}</a:tableStyleId>
              </a:tblPr>
              <a:tblGrid>
                <a:gridCol w="2836607">
                  <a:extLst>
                    <a:ext uri="{9D8B030D-6E8A-4147-A177-3AD203B41FA5}">
                      <a16:colId xmlns:a16="http://schemas.microsoft.com/office/drawing/2014/main" val="842147992"/>
                    </a:ext>
                  </a:extLst>
                </a:gridCol>
                <a:gridCol w="2836607">
                  <a:extLst>
                    <a:ext uri="{9D8B030D-6E8A-4147-A177-3AD203B41FA5}">
                      <a16:colId xmlns:a16="http://schemas.microsoft.com/office/drawing/2014/main" val="1343083092"/>
                    </a:ext>
                  </a:extLst>
                </a:gridCol>
                <a:gridCol w="2836607">
                  <a:extLst>
                    <a:ext uri="{9D8B030D-6E8A-4147-A177-3AD203B41FA5}">
                      <a16:colId xmlns:a16="http://schemas.microsoft.com/office/drawing/2014/main" val="3436074958"/>
                    </a:ext>
                  </a:extLst>
                </a:gridCol>
                <a:gridCol w="2836607">
                  <a:extLst>
                    <a:ext uri="{9D8B030D-6E8A-4147-A177-3AD203B41FA5}">
                      <a16:colId xmlns:a16="http://schemas.microsoft.com/office/drawing/2014/main" val="387044470"/>
                    </a:ext>
                  </a:extLst>
                </a:gridCol>
              </a:tblGrid>
              <a:tr h="279741">
                <a:tc>
                  <a:txBody>
                    <a:bodyPr/>
                    <a:lstStyle/>
                    <a:p>
                      <a:r>
                        <a:rPr lang="en-IN" sz="1100" b="0" dirty="0">
                          <a:latin typeface="Georgia Pro" panose="02040502050405020303" pitchFamily="18" charset="0"/>
                        </a:rPr>
                        <a:t>Version number</a:t>
                      </a:r>
                    </a:p>
                  </a:txBody>
                  <a:tcPr anchor="b"/>
                </a:tc>
                <a:tc>
                  <a:txBody>
                    <a:bodyPr/>
                    <a:lstStyle/>
                    <a:p>
                      <a:r>
                        <a:rPr lang="en-IN" sz="1100" b="0" dirty="0">
                          <a:latin typeface="Georgia Pro" panose="02040502050405020303" pitchFamily="18" charset="0"/>
                        </a:rPr>
                        <a:t>Issue Date</a:t>
                      </a:r>
                    </a:p>
                  </a:txBody>
                  <a:tcPr anchor="b"/>
                </a:tc>
                <a:tc>
                  <a:txBody>
                    <a:bodyPr/>
                    <a:lstStyle/>
                    <a:p>
                      <a:r>
                        <a:rPr lang="en-IN" sz="1100" b="0" dirty="0">
                          <a:latin typeface="Georgia Pro" panose="02040502050405020303" pitchFamily="18" charset="0"/>
                        </a:rPr>
                        <a:t>Prepared By</a:t>
                      </a:r>
                    </a:p>
                  </a:txBody>
                  <a:tcPr anchor="b"/>
                </a:tc>
                <a:tc>
                  <a:txBody>
                    <a:bodyPr/>
                    <a:lstStyle/>
                    <a:p>
                      <a:r>
                        <a:rPr lang="en-IN" sz="1100" b="0" dirty="0">
                          <a:latin typeface="Georgia Pro" panose="02040502050405020303" pitchFamily="18" charset="0"/>
                        </a:rPr>
                        <a:t>Modifications</a:t>
                      </a:r>
                    </a:p>
                  </a:txBody>
                  <a:tcPr anchor="b"/>
                </a:tc>
                <a:extLst>
                  <a:ext uri="{0D108BD9-81ED-4DB2-BD59-A6C34878D82A}">
                    <a16:rowId xmlns:a16="http://schemas.microsoft.com/office/drawing/2014/main" val="41304343"/>
                  </a:ext>
                </a:extLst>
              </a:tr>
              <a:tr h="279741">
                <a:tc>
                  <a:txBody>
                    <a:bodyPr/>
                    <a:lstStyle/>
                    <a:p>
                      <a:r>
                        <a:rPr lang="en-IN" sz="1100" dirty="0">
                          <a:latin typeface="Georgia Pro" panose="02040502050405020303" pitchFamily="18" charset="0"/>
                        </a:rPr>
                        <a:t>V0.1</a:t>
                      </a:r>
                    </a:p>
                  </a:txBody>
                  <a:tcPr anchor="b"/>
                </a:tc>
                <a:tc>
                  <a:txBody>
                    <a:bodyPr/>
                    <a:lstStyle/>
                    <a:p>
                      <a:r>
                        <a:rPr lang="en-IN" sz="1100" dirty="0">
                          <a:latin typeface="Georgia Pro" panose="02040502050405020303" pitchFamily="18" charset="0"/>
                        </a:rPr>
                        <a:t>15</a:t>
                      </a:r>
                      <a:r>
                        <a:rPr lang="en-IN" sz="1100" baseline="30000" dirty="0">
                          <a:latin typeface="Georgia Pro" panose="02040502050405020303" pitchFamily="18" charset="0"/>
                        </a:rPr>
                        <a:t>th</a:t>
                      </a:r>
                      <a:r>
                        <a:rPr lang="en-IN" sz="1100" dirty="0">
                          <a:latin typeface="Georgia Pro" panose="02040502050405020303" pitchFamily="18" charset="0"/>
                        </a:rPr>
                        <a:t> May 2024</a:t>
                      </a:r>
                    </a:p>
                  </a:txBody>
                  <a:tcPr anchor="b"/>
                </a:tc>
                <a:tc>
                  <a:txBody>
                    <a:bodyPr/>
                    <a:lstStyle/>
                    <a:p>
                      <a:r>
                        <a:rPr lang="en-IN" sz="1100" dirty="0">
                          <a:latin typeface="Georgia Pro" panose="02040502050405020303" pitchFamily="18" charset="0"/>
                        </a:rPr>
                        <a:t>Souvik Ganguly</a:t>
                      </a:r>
                    </a:p>
                  </a:txBody>
                  <a:tcPr anchor="b"/>
                </a:tc>
                <a:tc>
                  <a:txBody>
                    <a:bodyPr/>
                    <a:lstStyle/>
                    <a:p>
                      <a:r>
                        <a:rPr lang="en-IN" sz="1100" dirty="0">
                          <a:latin typeface="Georgia Pro" panose="02040502050405020303" pitchFamily="18" charset="0"/>
                        </a:rPr>
                        <a:t>First Draft- DQ reports generated</a:t>
                      </a:r>
                    </a:p>
                  </a:txBody>
                  <a:tcPr anchor="b"/>
                </a:tc>
                <a:extLst>
                  <a:ext uri="{0D108BD9-81ED-4DB2-BD59-A6C34878D82A}">
                    <a16:rowId xmlns:a16="http://schemas.microsoft.com/office/drawing/2014/main" val="3021657955"/>
                  </a:ext>
                </a:extLst>
              </a:tr>
              <a:tr h="279741">
                <a:tc>
                  <a:txBody>
                    <a:bodyPr/>
                    <a:lstStyle/>
                    <a:p>
                      <a:r>
                        <a:rPr lang="en-IN" sz="1100" dirty="0">
                          <a:latin typeface="Georgia Pro" panose="02040502050405020303" pitchFamily="18" charset="0"/>
                        </a:rPr>
                        <a:t>V0.2</a:t>
                      </a:r>
                    </a:p>
                  </a:txBody>
                  <a:tcPr anchor="b"/>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20</a:t>
                      </a:r>
                      <a:r>
                        <a:rPr lang="en-IN" sz="1100" baseline="30000" dirty="0">
                          <a:latin typeface="Georgia Pro" panose="02040502050405020303" pitchFamily="18" charset="0"/>
                        </a:rPr>
                        <a:t>th</a:t>
                      </a:r>
                      <a:r>
                        <a:rPr lang="en-IN" sz="1100" dirty="0">
                          <a:latin typeface="Georgia Pro" panose="02040502050405020303" pitchFamily="18" charset="0"/>
                        </a:rPr>
                        <a:t> May 2024</a:t>
                      </a:r>
                    </a:p>
                  </a:txBody>
                  <a:tcPr anchor="b"/>
                </a:tc>
                <a:tc>
                  <a:txBody>
                    <a:bodyPr/>
                    <a:lstStyle/>
                    <a:p>
                      <a:r>
                        <a:rPr lang="en-IN" sz="1100" dirty="0">
                          <a:latin typeface="Georgia Pro" panose="02040502050405020303" pitchFamily="18" charset="0"/>
                        </a:rPr>
                        <a:t>Souvik Ganguly</a:t>
                      </a:r>
                    </a:p>
                  </a:txBody>
                  <a:tcPr anchor="b"/>
                </a:tc>
                <a:tc>
                  <a:txBody>
                    <a:bodyPr/>
                    <a:lstStyle/>
                    <a:p>
                      <a:r>
                        <a:rPr lang="en-IN" sz="1100" dirty="0">
                          <a:latin typeface="Georgia Pro" panose="02040502050405020303" pitchFamily="18" charset="0"/>
                        </a:rPr>
                        <a:t>Implement customer segmentation and  review comments</a:t>
                      </a:r>
                    </a:p>
                  </a:txBody>
                  <a:tcPr anchor="b"/>
                </a:tc>
                <a:extLst>
                  <a:ext uri="{0D108BD9-81ED-4DB2-BD59-A6C34878D82A}">
                    <a16:rowId xmlns:a16="http://schemas.microsoft.com/office/drawing/2014/main" val="1730486956"/>
                  </a:ext>
                </a:extLst>
              </a:tr>
              <a:tr h="279741">
                <a:tc>
                  <a:txBody>
                    <a:bodyPr/>
                    <a:lstStyle/>
                    <a:p>
                      <a:endParaRPr lang="en-IN" sz="1100">
                        <a:latin typeface="Georgia Pro" panose="02040502050405020303" pitchFamily="18" charset="0"/>
                      </a:endParaRPr>
                    </a:p>
                  </a:txBody>
                  <a:tcPr anchor="b"/>
                </a:tc>
                <a:tc>
                  <a:txBody>
                    <a:bodyPr/>
                    <a:lstStyle/>
                    <a:p>
                      <a:endParaRPr lang="en-IN" sz="1100">
                        <a:latin typeface="Georgia Pro" panose="02040502050405020303" pitchFamily="18" charset="0"/>
                      </a:endParaRPr>
                    </a:p>
                  </a:txBody>
                  <a:tcPr anchor="b"/>
                </a:tc>
                <a:tc>
                  <a:txBody>
                    <a:bodyPr/>
                    <a:lstStyle/>
                    <a:p>
                      <a:endParaRPr lang="en-IN" sz="1100">
                        <a:latin typeface="Georgia Pro" panose="02040502050405020303" pitchFamily="18" charset="0"/>
                      </a:endParaRPr>
                    </a:p>
                  </a:txBody>
                  <a:tcPr anchor="b"/>
                </a:tc>
                <a:tc>
                  <a:txBody>
                    <a:bodyPr/>
                    <a:lstStyle/>
                    <a:p>
                      <a:endParaRPr lang="en-IN" sz="1100" dirty="0">
                        <a:latin typeface="Georgia Pro" panose="02040502050405020303" pitchFamily="18" charset="0"/>
                      </a:endParaRPr>
                    </a:p>
                  </a:txBody>
                  <a:tcPr anchor="b"/>
                </a:tc>
                <a:extLst>
                  <a:ext uri="{0D108BD9-81ED-4DB2-BD59-A6C34878D82A}">
                    <a16:rowId xmlns:a16="http://schemas.microsoft.com/office/drawing/2014/main" val="2386145483"/>
                  </a:ext>
                </a:extLst>
              </a:tr>
            </a:tbl>
          </a:graphicData>
        </a:graphic>
      </p:graphicFrame>
      <p:graphicFrame>
        <p:nvGraphicFramePr>
          <p:cNvPr id="13" name="Table 12">
            <a:extLst>
              <a:ext uri="{FF2B5EF4-FFF2-40B4-BE49-F238E27FC236}">
                <a16:creationId xmlns:a16="http://schemas.microsoft.com/office/drawing/2014/main" id="{C21DED32-3D99-3216-48E1-83F16923384B}"/>
              </a:ext>
            </a:extLst>
          </p:cNvPr>
          <p:cNvGraphicFramePr>
            <a:graphicFrameLocks noGrp="1"/>
          </p:cNvGraphicFramePr>
          <p:nvPr/>
        </p:nvGraphicFramePr>
        <p:xfrm>
          <a:off x="422784" y="3309129"/>
          <a:ext cx="3451126" cy="1302200"/>
        </p:xfrm>
        <a:graphic>
          <a:graphicData uri="http://schemas.openxmlformats.org/drawingml/2006/table">
            <a:tbl>
              <a:tblPr firstRow="1" bandRow="1">
                <a:tableStyleId>{5C22544A-7EE6-4342-B048-85BDC9FD1C3A}</a:tableStyleId>
              </a:tblPr>
              <a:tblGrid>
                <a:gridCol w="1725563">
                  <a:extLst>
                    <a:ext uri="{9D8B030D-6E8A-4147-A177-3AD203B41FA5}">
                      <a16:colId xmlns:a16="http://schemas.microsoft.com/office/drawing/2014/main" val="677451367"/>
                    </a:ext>
                  </a:extLst>
                </a:gridCol>
                <a:gridCol w="1725563">
                  <a:extLst>
                    <a:ext uri="{9D8B030D-6E8A-4147-A177-3AD203B41FA5}">
                      <a16:colId xmlns:a16="http://schemas.microsoft.com/office/drawing/2014/main" val="3386357912"/>
                    </a:ext>
                  </a:extLst>
                </a:gridCol>
              </a:tblGrid>
              <a:tr h="325550">
                <a:tc>
                  <a:txBody>
                    <a:bodyPr/>
                    <a:lstStyle/>
                    <a:p>
                      <a:r>
                        <a:rPr lang="en-IN" sz="1100" dirty="0">
                          <a:latin typeface="Georgia Pro" panose="02040502050405020303" pitchFamily="18" charset="0"/>
                        </a:rPr>
                        <a:t>Reviewed By</a:t>
                      </a:r>
                    </a:p>
                  </a:txBody>
                  <a:tcPr anchor="b"/>
                </a:tc>
                <a:tc>
                  <a:txBody>
                    <a:bodyPr/>
                    <a:lstStyle/>
                    <a:p>
                      <a:r>
                        <a:rPr lang="en-IN" sz="1100" dirty="0">
                          <a:latin typeface="Georgia Pro" panose="02040502050405020303" pitchFamily="18" charset="0"/>
                        </a:rPr>
                        <a:t>Review Date</a:t>
                      </a:r>
                    </a:p>
                  </a:txBody>
                  <a:tcPr anchor="b"/>
                </a:tc>
                <a:extLst>
                  <a:ext uri="{0D108BD9-81ED-4DB2-BD59-A6C34878D82A}">
                    <a16:rowId xmlns:a16="http://schemas.microsoft.com/office/drawing/2014/main" val="1114376064"/>
                  </a:ext>
                </a:extLst>
              </a:tr>
              <a:tr h="325550">
                <a:tc>
                  <a:txBody>
                    <a:bodyPr/>
                    <a:lstStyle/>
                    <a:p>
                      <a:r>
                        <a:rPr lang="en-IN" sz="1100" dirty="0">
                          <a:latin typeface="Georgia Pro" panose="02040502050405020303" pitchFamily="18" charset="0"/>
                        </a:rPr>
                        <a:t>Model Owner</a:t>
                      </a:r>
                    </a:p>
                  </a:txBody>
                  <a:tcPr anchor="b"/>
                </a:tc>
                <a:tc>
                  <a:txBody>
                    <a:bodyPr/>
                    <a:lstStyle/>
                    <a:p>
                      <a:r>
                        <a:rPr lang="en-IN" sz="1100" dirty="0">
                          <a:latin typeface="Georgia Pro" panose="02040502050405020303" pitchFamily="18" charset="0"/>
                        </a:rPr>
                        <a:t>TBD</a:t>
                      </a:r>
                    </a:p>
                  </a:txBody>
                  <a:tcPr anchor="b"/>
                </a:tc>
                <a:extLst>
                  <a:ext uri="{0D108BD9-81ED-4DB2-BD59-A6C34878D82A}">
                    <a16:rowId xmlns:a16="http://schemas.microsoft.com/office/drawing/2014/main" val="56977211"/>
                  </a:ext>
                </a:extLst>
              </a:tr>
              <a:tr h="325550">
                <a:tc>
                  <a:txBody>
                    <a:bodyPr/>
                    <a:lstStyle/>
                    <a:p>
                      <a:r>
                        <a:rPr lang="en-IN" sz="1100" dirty="0">
                          <a:latin typeface="Georgia Pro" panose="02040502050405020303" pitchFamily="18" charset="0"/>
                        </a:rPr>
                        <a:t>Model Sponsor</a:t>
                      </a:r>
                    </a:p>
                  </a:txBody>
                  <a:tcPr anchor="b"/>
                </a:tc>
                <a:tc>
                  <a:txBody>
                    <a:bodyPr/>
                    <a:lstStyle/>
                    <a:p>
                      <a:r>
                        <a:rPr lang="en-IN" sz="1100" dirty="0">
                          <a:latin typeface="Georgia Pro" panose="02040502050405020303" pitchFamily="18" charset="0"/>
                        </a:rPr>
                        <a:t>TBD</a:t>
                      </a:r>
                    </a:p>
                  </a:txBody>
                  <a:tcPr anchor="b"/>
                </a:tc>
                <a:extLst>
                  <a:ext uri="{0D108BD9-81ED-4DB2-BD59-A6C34878D82A}">
                    <a16:rowId xmlns:a16="http://schemas.microsoft.com/office/drawing/2014/main" val="3863262997"/>
                  </a:ext>
                </a:extLst>
              </a:tr>
              <a:tr h="325550">
                <a:tc>
                  <a:txBody>
                    <a:bodyPr/>
                    <a:lstStyle/>
                    <a:p>
                      <a:r>
                        <a:rPr lang="en-IN" sz="1100" dirty="0">
                          <a:latin typeface="Georgia Pro" panose="02040502050405020303" pitchFamily="18" charset="0"/>
                        </a:rPr>
                        <a:t>Business Owner</a:t>
                      </a:r>
                    </a:p>
                  </a:txBody>
                  <a:tcPr anchor="b"/>
                </a:tc>
                <a:tc>
                  <a:txBody>
                    <a:bodyPr/>
                    <a:lstStyle/>
                    <a:p>
                      <a:r>
                        <a:rPr lang="en-IN" sz="1100" dirty="0">
                          <a:latin typeface="Georgia Pro" panose="02040502050405020303" pitchFamily="18" charset="0"/>
                        </a:rPr>
                        <a:t>TBD</a:t>
                      </a:r>
                    </a:p>
                  </a:txBody>
                  <a:tcPr anchor="b"/>
                </a:tc>
                <a:extLst>
                  <a:ext uri="{0D108BD9-81ED-4DB2-BD59-A6C34878D82A}">
                    <a16:rowId xmlns:a16="http://schemas.microsoft.com/office/drawing/2014/main" val="3711019338"/>
                  </a:ext>
                </a:extLst>
              </a:tr>
            </a:tbl>
          </a:graphicData>
        </a:graphic>
      </p:graphicFrame>
      <p:sp>
        <p:nvSpPr>
          <p:cNvPr id="14" name="TextBox 13">
            <a:extLst>
              <a:ext uri="{FF2B5EF4-FFF2-40B4-BE49-F238E27FC236}">
                <a16:creationId xmlns:a16="http://schemas.microsoft.com/office/drawing/2014/main" id="{5C4CA6E1-309F-AD70-E9B8-8112A680A36E}"/>
              </a:ext>
            </a:extLst>
          </p:cNvPr>
          <p:cNvSpPr txBox="1"/>
          <p:nvPr/>
        </p:nvSpPr>
        <p:spPr>
          <a:xfrm>
            <a:off x="422784" y="4980753"/>
            <a:ext cx="3913241" cy="363626"/>
          </a:xfrm>
          <a:prstGeom prst="rect">
            <a:avLst/>
          </a:prstGeom>
          <a:noFill/>
          <a:ln>
            <a:solidFill>
              <a:schemeClr val="accent1">
                <a:lumMod val="75000"/>
              </a:schemeClr>
            </a:solidFill>
          </a:ln>
        </p:spPr>
        <p:txBody>
          <a:bodyPr wrap="square" rtlCol="0">
            <a:spAutoFit/>
          </a:bodyPr>
          <a:lstStyle/>
          <a:p>
            <a:pPr>
              <a:lnSpc>
                <a:spcPct val="150000"/>
              </a:lnSpc>
            </a:pPr>
            <a:r>
              <a:rPr lang="en-IN" sz="1300" dirty="0"/>
              <a:t>GitHub Repository: Click </a:t>
            </a:r>
            <a:r>
              <a:rPr lang="en-IN" sz="1300" dirty="0">
                <a:hlinkClick r:id="rId2"/>
              </a:rPr>
              <a:t>here</a:t>
            </a:r>
            <a:endParaRPr lang="en-IN" sz="1300" dirty="0"/>
          </a:p>
        </p:txBody>
      </p:sp>
    </p:spTree>
    <p:extLst>
      <p:ext uri="{BB962C8B-B14F-4D97-AF65-F5344CB8AC3E}">
        <p14:creationId xmlns:p14="http://schemas.microsoft.com/office/powerpoint/2010/main" val="4057643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602FE1E6-CEDA-A5BF-3C13-18495B1E09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D7D96448-DA52-D216-6E86-521FA47D5E51}"/>
              </a:ext>
            </a:extLst>
          </p:cNvPr>
          <p:cNvSpPr txBox="1"/>
          <p:nvPr/>
        </p:nvSpPr>
        <p:spPr>
          <a:xfrm>
            <a:off x="299880" y="196684"/>
            <a:ext cx="9979584" cy="523220"/>
          </a:xfrm>
          <a:prstGeom prst="rect">
            <a:avLst/>
          </a:prstGeom>
          <a:noFill/>
        </p:spPr>
        <p:txBody>
          <a:bodyPr wrap="square" rtlCol="0">
            <a:spAutoFit/>
          </a:bodyPr>
          <a:lstStyle/>
          <a:p>
            <a:r>
              <a:rPr lang="en-US" sz="2300" dirty="0">
                <a:latin typeface="Georgia Pro" panose="020F0502020204030204" pitchFamily="18" charset="0"/>
              </a:rPr>
              <a:t>Executive</a:t>
            </a:r>
            <a:r>
              <a:rPr lang="en-US" sz="2800" dirty="0">
                <a:latin typeface="Georgia Pro" panose="020F0502020204030204" pitchFamily="18" charset="0"/>
              </a:rPr>
              <a:t> </a:t>
            </a:r>
            <a:r>
              <a:rPr lang="en-US" sz="2300" dirty="0">
                <a:latin typeface="Georgia Pro" panose="020F0502020204030204" pitchFamily="18" charset="0"/>
              </a:rPr>
              <a:t>Summary</a:t>
            </a:r>
            <a:endParaRPr lang="en-IN" sz="2300" dirty="0">
              <a:latin typeface="Georgia Pro" panose="020F0502020204030204" pitchFamily="18" charset="0"/>
            </a:endParaRPr>
          </a:p>
        </p:txBody>
      </p:sp>
      <p:sp>
        <p:nvSpPr>
          <p:cNvPr id="8" name="Content Placeholder 2">
            <a:extLst>
              <a:ext uri="{FF2B5EF4-FFF2-40B4-BE49-F238E27FC236}">
                <a16:creationId xmlns:a16="http://schemas.microsoft.com/office/drawing/2014/main" id="{11AFE66A-B51D-F8F5-C6E9-8429A5061DDE}"/>
              </a:ext>
            </a:extLst>
          </p:cNvPr>
          <p:cNvSpPr>
            <a:spLocks noGrp="1"/>
          </p:cNvSpPr>
          <p:nvPr>
            <p:ph idx="1"/>
          </p:nvPr>
        </p:nvSpPr>
        <p:spPr>
          <a:xfrm>
            <a:off x="299880" y="763719"/>
            <a:ext cx="11607418" cy="5853131"/>
          </a:xfrm>
        </p:spPr>
        <p:txBody>
          <a:bodyPr>
            <a:normAutofit fontScale="77500" lnSpcReduction="20000"/>
          </a:bodyPr>
          <a:lstStyle/>
          <a:p>
            <a:pPr>
              <a:lnSpc>
                <a:spcPct val="120000"/>
              </a:lnSpc>
            </a:pPr>
            <a:r>
              <a:rPr lang="en-IN" sz="1400" b="1" dirty="0">
                <a:latin typeface="Georgia Pro" panose="02040502050405020303" pitchFamily="18" charset="0"/>
                <a:cs typeface="Arial" panose="020B0604020202020204" pitchFamily="34" charset="0"/>
              </a:rPr>
              <a:t>Objective:</a:t>
            </a:r>
            <a:r>
              <a:rPr lang="en-IN" sz="1400" dirty="0">
                <a:latin typeface="Georgia Pro" panose="02040502050405020303" pitchFamily="18" charset="0"/>
                <a:cs typeface="Arial" panose="020B0604020202020204" pitchFamily="34" charset="0"/>
              </a:rPr>
              <a:t> </a:t>
            </a:r>
          </a:p>
          <a:p>
            <a:pPr lvl="1">
              <a:lnSpc>
                <a:spcPct val="120000"/>
              </a:lnSpc>
            </a:pPr>
            <a:r>
              <a:rPr lang="en-US" sz="1400" dirty="0">
                <a:latin typeface="Georgia Pro" panose="02040502050405020303" pitchFamily="18" charset="0"/>
                <a:cs typeface="Arial" panose="020B0604020202020204" pitchFamily="34" charset="0"/>
              </a:rPr>
              <a:t>The bank is facing significant financial losses due to loan defaults, which directly impacts profitability and risk management. To address this issue, the bank aims to develop a predictive model that can accurately identify borrowers who are likely to fully repay their loans versus those who are at risk of defaulting (Charged Off). </a:t>
            </a:r>
          </a:p>
          <a:p>
            <a:pPr lvl="1">
              <a:lnSpc>
                <a:spcPct val="120000"/>
              </a:lnSpc>
            </a:pPr>
            <a:r>
              <a:rPr lang="en-US" sz="1400" dirty="0">
                <a:latin typeface="Georgia Pro" panose="02040502050405020303" pitchFamily="18" charset="0"/>
                <a:cs typeface="Arial" panose="020B0604020202020204" pitchFamily="34" charset="0"/>
              </a:rPr>
              <a:t>By leveraging comprehensive data on loan applications, borrower demographics, and historical payment behavior, this project seeks to enhance the bank's loan approval process, minimize default rates, and optimize lending decisions. The goal is to improve the bank's overall financial health and customer satisfaction through data-driven insights and predictive analytics.</a:t>
            </a:r>
            <a:endParaRPr lang="en-IN" sz="1400" dirty="0">
              <a:latin typeface="Georgia Pro" panose="02040502050405020303" pitchFamily="18" charset="0"/>
              <a:cs typeface="Arial" panose="020B0604020202020204" pitchFamily="34" charset="0"/>
            </a:endParaRPr>
          </a:p>
          <a:p>
            <a:pPr lvl="1">
              <a:lnSpc>
                <a:spcPct val="120000"/>
              </a:lnSpc>
            </a:pPr>
            <a:r>
              <a:rPr lang="en-IN" sz="1400" dirty="0">
                <a:latin typeface="Georgia Pro" panose="02040502050405020303" pitchFamily="18" charset="0"/>
                <a:cs typeface="Arial" panose="020B0604020202020204" pitchFamily="34" charset="0"/>
              </a:rPr>
              <a:t>Build a robust model that will predict whether the borrower will be profitable for the bank. We have a dataset that consists of:</a:t>
            </a:r>
          </a:p>
          <a:p>
            <a:pPr lvl="2">
              <a:lnSpc>
                <a:spcPct val="120000"/>
              </a:lnSpc>
            </a:pPr>
            <a:r>
              <a:rPr lang="en-IN" sz="1400" dirty="0">
                <a:latin typeface="Georgia Pro" panose="02040502050405020303" pitchFamily="18" charset="0"/>
                <a:cs typeface="Arial" panose="020B0604020202020204" pitchFamily="34" charset="0"/>
              </a:rPr>
              <a:t>Borrower’s identification data</a:t>
            </a:r>
          </a:p>
          <a:p>
            <a:pPr lvl="2">
              <a:lnSpc>
                <a:spcPct val="120000"/>
              </a:lnSpc>
            </a:pPr>
            <a:r>
              <a:rPr lang="en-IN" sz="1400" dirty="0">
                <a:latin typeface="Georgia Pro" panose="02040502050405020303" pitchFamily="18" charset="0"/>
                <a:cs typeface="Arial" panose="020B0604020202020204" pitchFamily="34" charset="0"/>
              </a:rPr>
              <a:t>Borrower’s loan data</a:t>
            </a:r>
          </a:p>
          <a:p>
            <a:pPr lvl="2">
              <a:lnSpc>
                <a:spcPct val="120000"/>
              </a:lnSpc>
            </a:pPr>
            <a:r>
              <a:rPr lang="en-IN" sz="1400" dirty="0">
                <a:latin typeface="Georgia Pro" panose="02040502050405020303" pitchFamily="18" charset="0"/>
                <a:cs typeface="Arial" panose="020B0604020202020204" pitchFamily="34" charset="0"/>
              </a:rPr>
              <a:t>Borrower’s demographic data</a:t>
            </a:r>
          </a:p>
          <a:p>
            <a:pPr lvl="2">
              <a:lnSpc>
                <a:spcPct val="120000"/>
              </a:lnSpc>
            </a:pPr>
            <a:r>
              <a:rPr lang="en-IN" sz="1400" dirty="0">
                <a:latin typeface="Georgia Pro" panose="02040502050405020303" pitchFamily="18" charset="0"/>
                <a:cs typeface="Arial" panose="020B0604020202020204" pitchFamily="34" charset="0"/>
              </a:rPr>
              <a:t>Borrower’s verification data</a:t>
            </a:r>
          </a:p>
          <a:p>
            <a:pPr lvl="2">
              <a:lnSpc>
                <a:spcPct val="120000"/>
              </a:lnSpc>
            </a:pPr>
            <a:r>
              <a:rPr lang="en-IN" sz="1400" dirty="0">
                <a:latin typeface="Georgia Pro" panose="02040502050405020303" pitchFamily="18" charset="0"/>
                <a:cs typeface="Arial" panose="020B0604020202020204" pitchFamily="34" charset="0"/>
              </a:rPr>
              <a:t>Data/ time data</a:t>
            </a:r>
          </a:p>
          <a:p>
            <a:pPr lvl="2">
              <a:lnSpc>
                <a:spcPct val="120000"/>
              </a:lnSpc>
            </a:pPr>
            <a:r>
              <a:rPr lang="en-IN" sz="1400" dirty="0">
                <a:latin typeface="Georgia Pro" panose="02040502050405020303" pitchFamily="18" charset="0"/>
                <a:cs typeface="Arial" panose="020B0604020202020204" pitchFamily="34" charset="0"/>
              </a:rPr>
              <a:t>Borrower’s transaction data</a:t>
            </a:r>
          </a:p>
          <a:p>
            <a:pPr lvl="2">
              <a:lnSpc>
                <a:spcPct val="120000"/>
              </a:lnSpc>
            </a:pPr>
            <a:r>
              <a:rPr lang="en-IN" sz="1400" dirty="0">
                <a:latin typeface="Georgia Pro" panose="02040502050405020303" pitchFamily="18" charset="0"/>
                <a:cs typeface="Arial" panose="020B0604020202020204" pitchFamily="34" charset="0"/>
              </a:rPr>
              <a:t>Borrower’s hardship data</a:t>
            </a:r>
          </a:p>
          <a:p>
            <a:pPr lvl="2">
              <a:lnSpc>
                <a:spcPct val="120000"/>
              </a:lnSpc>
            </a:pPr>
            <a:r>
              <a:rPr lang="en-IN" sz="1400" dirty="0">
                <a:latin typeface="Georgia Pro" panose="02040502050405020303" pitchFamily="18" charset="0"/>
                <a:cs typeface="Arial" panose="020B0604020202020204" pitchFamily="34" charset="0"/>
              </a:rPr>
              <a:t>Borrower’s debt settlement data</a:t>
            </a:r>
          </a:p>
          <a:p>
            <a:pPr lvl="2">
              <a:lnSpc>
                <a:spcPct val="120000"/>
              </a:lnSpc>
            </a:pPr>
            <a:r>
              <a:rPr lang="en-IN" sz="1400" dirty="0">
                <a:latin typeface="Georgia Pro" panose="02040502050405020303" pitchFamily="18" charset="0"/>
                <a:cs typeface="Arial" panose="020B0604020202020204" pitchFamily="34" charset="0"/>
              </a:rPr>
              <a:t>Borrower’s application data</a:t>
            </a:r>
          </a:p>
          <a:p>
            <a:pPr>
              <a:lnSpc>
                <a:spcPct val="120000"/>
              </a:lnSpc>
            </a:pPr>
            <a:r>
              <a:rPr lang="en-IN" sz="1400" b="1" u="sng" dirty="0">
                <a:latin typeface="Georgia Pro" panose="02040502050405020303" pitchFamily="18" charset="0"/>
                <a:cs typeface="Arial" panose="020B0604020202020204" pitchFamily="34" charset="0"/>
              </a:rPr>
              <a:t>Key Steps to achieve the objective:</a:t>
            </a:r>
          </a:p>
          <a:p>
            <a:pPr lvl="1">
              <a:lnSpc>
                <a:spcPct val="120000"/>
              </a:lnSpc>
            </a:pPr>
            <a:r>
              <a:rPr lang="en-IN" sz="1400" dirty="0">
                <a:latin typeface="Georgia Pro" panose="02040502050405020303" pitchFamily="18" charset="0"/>
                <a:cs typeface="Arial" panose="020B0604020202020204" pitchFamily="34" charset="0"/>
              </a:rPr>
              <a:t>Data Quality Analysis</a:t>
            </a:r>
          </a:p>
          <a:p>
            <a:pPr lvl="1">
              <a:lnSpc>
                <a:spcPct val="120000"/>
              </a:lnSpc>
            </a:pPr>
            <a:r>
              <a:rPr lang="en-IN" sz="1400" dirty="0">
                <a:latin typeface="Georgia Pro" panose="02040502050405020303" pitchFamily="18" charset="0"/>
                <a:cs typeface="Arial" panose="020B0604020202020204" pitchFamily="34" charset="0"/>
              </a:rPr>
              <a:t>Exploratory data analysis: Handling Missing values and Outliers</a:t>
            </a:r>
          </a:p>
          <a:p>
            <a:pPr lvl="1">
              <a:lnSpc>
                <a:spcPct val="120000"/>
              </a:lnSpc>
            </a:pPr>
            <a:r>
              <a:rPr lang="en-IN" sz="1400" dirty="0">
                <a:latin typeface="Georgia Pro" panose="02040502050405020303" pitchFamily="18" charset="0"/>
                <a:cs typeface="Arial" panose="020B0604020202020204" pitchFamily="34" charset="0"/>
              </a:rPr>
              <a:t>Feature engineering</a:t>
            </a:r>
          </a:p>
          <a:p>
            <a:pPr lvl="1">
              <a:lnSpc>
                <a:spcPct val="120000"/>
              </a:lnSpc>
            </a:pPr>
            <a:r>
              <a:rPr lang="en-IN" sz="1400" dirty="0">
                <a:latin typeface="Georgia Pro" panose="02040502050405020303" pitchFamily="18" charset="0"/>
                <a:cs typeface="Arial" panose="020B0604020202020204" pitchFamily="34" charset="0"/>
              </a:rPr>
              <a:t>Customer Segmentation</a:t>
            </a:r>
          </a:p>
          <a:p>
            <a:pPr lvl="1">
              <a:lnSpc>
                <a:spcPct val="120000"/>
              </a:lnSpc>
            </a:pPr>
            <a:r>
              <a:rPr lang="en-IN" sz="1400" dirty="0">
                <a:latin typeface="Georgia Pro" panose="02040502050405020303" pitchFamily="18" charset="0"/>
                <a:cs typeface="Arial" panose="020B0604020202020204" pitchFamily="34" charset="0"/>
              </a:rPr>
              <a:t>Model development for classification</a:t>
            </a:r>
          </a:p>
          <a:p>
            <a:pPr lvl="1">
              <a:lnSpc>
                <a:spcPct val="120000"/>
              </a:lnSpc>
            </a:pPr>
            <a:endParaRPr lang="en-IN" sz="1400" dirty="0">
              <a:latin typeface="Georgia Pro" panose="02040502050405020303" pitchFamily="18" charset="0"/>
              <a:cs typeface="Arial" panose="020B0604020202020204" pitchFamily="34" charset="0"/>
            </a:endParaRPr>
          </a:p>
          <a:p>
            <a:pPr>
              <a:lnSpc>
                <a:spcPct val="120000"/>
              </a:lnSpc>
            </a:pPr>
            <a:r>
              <a:rPr lang="en-IN" sz="1400" b="1" u="sng" dirty="0">
                <a:latin typeface="Georgia Pro" panose="02040502050405020303" pitchFamily="18" charset="0"/>
                <a:cs typeface="Arial" panose="020B0604020202020204" pitchFamily="34" charset="0"/>
              </a:rPr>
              <a:t>Expected Outcome: </a:t>
            </a:r>
            <a:r>
              <a:rPr lang="en-IN" sz="1400" dirty="0">
                <a:latin typeface="Georgia Pro" panose="02040502050405020303" pitchFamily="18" charset="0"/>
                <a:cs typeface="Arial" panose="020B0604020202020204" pitchFamily="34" charset="0"/>
              </a:rPr>
              <a:t>Improved accuracy in predicting loan defaults thus enabling better decision making for loan approvals. </a:t>
            </a:r>
            <a:r>
              <a:rPr lang="en-US" sz="1400" dirty="0">
                <a:latin typeface="Georgia Pro" panose="02040502050405020303" pitchFamily="18" charset="0"/>
                <a:cs typeface="Arial" panose="020B0604020202020204" pitchFamily="34" charset="0"/>
                <a:hlinkClick r:id="rId3"/>
              </a:rPr>
              <a:t>Click here to visit the </a:t>
            </a:r>
            <a:r>
              <a:rPr lang="en-US" sz="1400" dirty="0" err="1">
                <a:latin typeface="Georgia Pro" panose="02040502050405020303" pitchFamily="18" charset="0"/>
                <a:cs typeface="Arial" panose="020B0604020202020204" pitchFamily="34" charset="0"/>
                <a:hlinkClick r:id="rId3"/>
              </a:rPr>
              <a:t>github</a:t>
            </a:r>
            <a:r>
              <a:rPr lang="en-US" sz="1400" dirty="0">
                <a:latin typeface="Georgia Pro" panose="02040502050405020303" pitchFamily="18" charset="0"/>
                <a:cs typeface="Arial" panose="020B0604020202020204" pitchFamily="34" charset="0"/>
                <a:hlinkClick r:id="rId3"/>
              </a:rPr>
              <a:t> repository of this project</a:t>
            </a:r>
            <a:endParaRPr lang="en-IN" sz="1400" dirty="0">
              <a:latin typeface="Georgia Pro" panose="02040502050405020303" pitchFamily="18" charset="0"/>
              <a:cs typeface="Arial" panose="020B0604020202020204" pitchFamily="34" charset="0"/>
            </a:endParaRPr>
          </a:p>
          <a:p>
            <a:pPr lvl="1">
              <a:lnSpc>
                <a:spcPct val="120000"/>
              </a:lnSpc>
            </a:pPr>
            <a:endParaRPr lang="en-IN" sz="1200" dirty="0">
              <a:latin typeface="Georgia Pro" panose="02040502050405020303" pitchFamily="18" charset="0"/>
              <a:cs typeface="Arial" panose="020B0604020202020204" pitchFamily="34" charset="0"/>
            </a:endParaRPr>
          </a:p>
        </p:txBody>
      </p:sp>
    </p:spTree>
    <p:extLst>
      <p:ext uri="{BB962C8B-B14F-4D97-AF65-F5344CB8AC3E}">
        <p14:creationId xmlns:p14="http://schemas.microsoft.com/office/powerpoint/2010/main" val="2446332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7BF89C33-AC08-A679-B62D-D7E9CD2368AA}"/>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715AF87D-E332-C571-F80E-7B5870FDA430}"/>
              </a:ext>
            </a:extLst>
          </p:cNvPr>
          <p:cNvSpPr txBox="1"/>
          <p:nvPr/>
        </p:nvSpPr>
        <p:spPr>
          <a:xfrm>
            <a:off x="299880" y="196684"/>
            <a:ext cx="9340649" cy="523220"/>
          </a:xfrm>
          <a:prstGeom prst="rect">
            <a:avLst/>
          </a:prstGeom>
          <a:noFill/>
        </p:spPr>
        <p:txBody>
          <a:bodyPr wrap="square" rtlCol="0">
            <a:spAutoFit/>
          </a:bodyPr>
          <a:lstStyle/>
          <a:p>
            <a:r>
              <a:rPr lang="en-US" sz="2300" dirty="0">
                <a:latin typeface="Georgia Pro" panose="020F0502020204030204" pitchFamily="18" charset="0"/>
              </a:rPr>
              <a:t>Project</a:t>
            </a:r>
            <a:r>
              <a:rPr lang="en-US" sz="2800" dirty="0">
                <a:latin typeface="Georgia Pro" panose="020F0502020204030204" pitchFamily="18" charset="0"/>
              </a:rPr>
              <a:t> </a:t>
            </a:r>
            <a:r>
              <a:rPr lang="en-US" sz="2300" dirty="0">
                <a:latin typeface="Georgia Pro" panose="020F0502020204030204" pitchFamily="18" charset="0"/>
              </a:rPr>
              <a:t>Roadmap</a:t>
            </a:r>
            <a:endParaRPr lang="en-IN" sz="2300" dirty="0">
              <a:latin typeface="Georgia Pro" panose="020F0502020204030204" pitchFamily="18" charset="0"/>
            </a:endParaRPr>
          </a:p>
        </p:txBody>
      </p:sp>
      <p:graphicFrame>
        <p:nvGraphicFramePr>
          <p:cNvPr id="2" name="Table 1">
            <a:extLst>
              <a:ext uri="{FF2B5EF4-FFF2-40B4-BE49-F238E27FC236}">
                <a16:creationId xmlns:a16="http://schemas.microsoft.com/office/drawing/2014/main" id="{CECEE0C3-C78D-1567-23C0-8014CCCAEC05}"/>
              </a:ext>
            </a:extLst>
          </p:cNvPr>
          <p:cNvGraphicFramePr>
            <a:graphicFrameLocks noGrp="1"/>
          </p:cNvGraphicFramePr>
          <p:nvPr>
            <p:extLst>
              <p:ext uri="{D42A27DB-BD31-4B8C-83A1-F6EECF244321}">
                <p14:modId xmlns:p14="http://schemas.microsoft.com/office/powerpoint/2010/main" val="975217015"/>
              </p:ext>
            </p:extLst>
          </p:nvPr>
        </p:nvGraphicFramePr>
        <p:xfrm>
          <a:off x="0" y="1133608"/>
          <a:ext cx="12192000" cy="5924074"/>
        </p:xfrm>
        <a:graphic>
          <a:graphicData uri="http://schemas.openxmlformats.org/drawingml/2006/table">
            <a:tbl>
              <a:tblPr firstRow="1" bandRow="1">
                <a:tableStyleId>{2D5ABB26-0587-4C30-8999-92F81FD0307C}</a:tableStyleId>
              </a:tblPr>
              <a:tblGrid>
                <a:gridCol w="773723">
                  <a:extLst>
                    <a:ext uri="{9D8B030D-6E8A-4147-A177-3AD203B41FA5}">
                      <a16:colId xmlns:a16="http://schemas.microsoft.com/office/drawing/2014/main" val="3185960892"/>
                    </a:ext>
                  </a:extLst>
                </a:gridCol>
                <a:gridCol w="11418277">
                  <a:extLst>
                    <a:ext uri="{9D8B030D-6E8A-4147-A177-3AD203B41FA5}">
                      <a16:colId xmlns:a16="http://schemas.microsoft.com/office/drawing/2014/main" val="1862433745"/>
                    </a:ext>
                  </a:extLst>
                </a:gridCol>
              </a:tblGrid>
              <a:tr h="1177513">
                <a:tc>
                  <a:txBody>
                    <a:bodyPr/>
                    <a:lstStyle/>
                    <a:p>
                      <a:pPr algn="r"/>
                      <a:r>
                        <a:rPr lang="en-IN" sz="1000" dirty="0"/>
                        <a:t>Model </a:t>
                      </a:r>
                    </a:p>
                    <a:p>
                      <a:pPr algn="r"/>
                      <a:r>
                        <a:rPr lang="en-IN" sz="1000" dirty="0"/>
                        <a:t>Owner</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46681219"/>
                  </a:ext>
                </a:extLst>
              </a:tr>
              <a:tr h="1079316">
                <a:tc>
                  <a:txBody>
                    <a:bodyPr/>
                    <a:lstStyle/>
                    <a:p>
                      <a:pPr algn="r"/>
                      <a:r>
                        <a:rPr lang="en-IN" sz="1000" dirty="0"/>
                        <a:t>Model </a:t>
                      </a:r>
                    </a:p>
                    <a:p>
                      <a:pPr algn="r"/>
                      <a:r>
                        <a:rPr lang="en-IN" sz="1000" dirty="0"/>
                        <a:t>Sponsor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2089249"/>
                  </a:ext>
                </a:extLst>
              </a:tr>
              <a:tr h="1662401">
                <a:tc>
                  <a:txBody>
                    <a:bodyPr/>
                    <a:lstStyle/>
                    <a:p>
                      <a:pPr algn="r"/>
                      <a:r>
                        <a:rPr lang="en-IN" sz="1000" dirty="0"/>
                        <a:t>Model Developer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5775867"/>
                  </a:ext>
                </a:extLst>
              </a:tr>
              <a:tr h="1095270">
                <a:tc>
                  <a:txBody>
                    <a:bodyPr/>
                    <a:lstStyle/>
                    <a:p>
                      <a:pPr algn="r"/>
                      <a:r>
                        <a:rPr lang="en-IN" sz="1000" dirty="0"/>
                        <a:t>Model </a:t>
                      </a:r>
                    </a:p>
                    <a:p>
                      <a:pPr algn="r"/>
                      <a:r>
                        <a:rPr lang="en-IN" sz="1000" dirty="0"/>
                        <a:t>Tester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406887"/>
                  </a:ext>
                </a:extLst>
              </a:tr>
              <a:tr h="909574">
                <a:tc>
                  <a:txBody>
                    <a:bodyPr/>
                    <a:lstStyle/>
                    <a:p>
                      <a:pPr algn="r"/>
                      <a:r>
                        <a:rPr lang="en-IN" sz="1000" dirty="0"/>
                        <a:t>Model</a:t>
                      </a:r>
                    </a:p>
                    <a:p>
                      <a:pPr algn="r"/>
                      <a:r>
                        <a:rPr lang="en-IN" sz="1000" dirty="0"/>
                        <a:t>Governance</a:t>
                      </a:r>
                    </a:p>
                    <a:p>
                      <a:pPr algn="r"/>
                      <a:endParaRPr lang="en-IN" sz="1000"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510768385"/>
                  </a:ext>
                </a:extLst>
              </a:tr>
            </a:tbl>
          </a:graphicData>
        </a:graphic>
      </p:graphicFrame>
      <p:sp>
        <p:nvSpPr>
          <p:cNvPr id="9" name="Rectangle: Rounded Corners 8">
            <a:extLst>
              <a:ext uri="{FF2B5EF4-FFF2-40B4-BE49-F238E27FC236}">
                <a16:creationId xmlns:a16="http://schemas.microsoft.com/office/drawing/2014/main" id="{EAD16EF1-B6AD-E6A9-054D-65820BCCDE91}"/>
              </a:ext>
            </a:extLst>
          </p:cNvPr>
          <p:cNvSpPr/>
          <p:nvPr/>
        </p:nvSpPr>
        <p:spPr>
          <a:xfrm>
            <a:off x="1235930" y="1262015"/>
            <a:ext cx="1630017" cy="526774"/>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Envisions an objective and discusses with major stakeholders</a:t>
            </a:r>
          </a:p>
        </p:txBody>
      </p:sp>
      <p:sp>
        <p:nvSpPr>
          <p:cNvPr id="24" name="Flowchart: Decision 23">
            <a:extLst>
              <a:ext uri="{FF2B5EF4-FFF2-40B4-BE49-F238E27FC236}">
                <a16:creationId xmlns:a16="http://schemas.microsoft.com/office/drawing/2014/main" id="{90406020-2BC6-CE15-126E-E67B76C91539}"/>
              </a:ext>
            </a:extLst>
          </p:cNvPr>
          <p:cNvSpPr/>
          <p:nvPr/>
        </p:nvSpPr>
        <p:spPr>
          <a:xfrm>
            <a:off x="3330793" y="1056441"/>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Management decision</a:t>
            </a:r>
          </a:p>
        </p:txBody>
      </p:sp>
      <p:sp>
        <p:nvSpPr>
          <p:cNvPr id="25" name="Flowchart: Document 24">
            <a:extLst>
              <a:ext uri="{FF2B5EF4-FFF2-40B4-BE49-F238E27FC236}">
                <a16:creationId xmlns:a16="http://schemas.microsoft.com/office/drawing/2014/main" id="{7A34F89D-7047-BFA3-9D7E-F9932EAA36AF}"/>
              </a:ext>
            </a:extLst>
          </p:cNvPr>
          <p:cNvSpPr/>
          <p:nvPr/>
        </p:nvSpPr>
        <p:spPr>
          <a:xfrm>
            <a:off x="6478130" y="3511713"/>
            <a:ext cx="1584119" cy="1368102"/>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Generate a report of all the columns. Suggest whether the column needs to dropped if missing values &gt;= 40%, how to handle missing values for rest of the columns, handle outliers, distribution transformation required etc</a:t>
            </a:r>
          </a:p>
        </p:txBody>
      </p:sp>
      <p:sp>
        <p:nvSpPr>
          <p:cNvPr id="26" name="Flowchart: Magnetic Disk 25">
            <a:extLst>
              <a:ext uri="{FF2B5EF4-FFF2-40B4-BE49-F238E27FC236}">
                <a16:creationId xmlns:a16="http://schemas.microsoft.com/office/drawing/2014/main" id="{4FC56EB7-7DA5-B62D-AA5F-C461ECADD2AE}"/>
              </a:ext>
            </a:extLst>
          </p:cNvPr>
          <p:cNvSpPr/>
          <p:nvPr/>
        </p:nvSpPr>
        <p:spPr>
          <a:xfrm>
            <a:off x="3641661" y="3608719"/>
            <a:ext cx="1019343" cy="1055938"/>
          </a:xfrm>
          <a:prstGeom prst="flowChartMagneticDisk">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the source data and Create frozen copy</a:t>
            </a:r>
          </a:p>
        </p:txBody>
      </p:sp>
      <p:cxnSp>
        <p:nvCxnSpPr>
          <p:cNvPr id="27" name="Connector: Elbow 26">
            <a:extLst>
              <a:ext uri="{FF2B5EF4-FFF2-40B4-BE49-F238E27FC236}">
                <a16:creationId xmlns:a16="http://schemas.microsoft.com/office/drawing/2014/main" id="{A747E48F-4C34-4356-A3BB-B9C3632B450E}"/>
              </a:ext>
            </a:extLst>
          </p:cNvPr>
          <p:cNvCxnSpPr>
            <a:cxnSpLocks/>
            <a:stCxn id="24" idx="0"/>
            <a:endCxn id="9" idx="0"/>
          </p:cNvCxnSpPr>
          <p:nvPr/>
        </p:nvCxnSpPr>
        <p:spPr>
          <a:xfrm rot="16200000" flipH="1" flipV="1">
            <a:off x="2892042" y="215338"/>
            <a:ext cx="205574" cy="1887779"/>
          </a:xfrm>
          <a:prstGeom prst="bentConnector3">
            <a:avLst>
              <a:gd name="adj1" fmla="val -11120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E085ADE5-39D7-4DF3-9EF1-292AE952C78B}"/>
              </a:ext>
            </a:extLst>
          </p:cNvPr>
          <p:cNvSpPr/>
          <p:nvPr/>
        </p:nvSpPr>
        <p:spPr>
          <a:xfrm>
            <a:off x="2759737" y="70090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cxnSp>
        <p:nvCxnSpPr>
          <p:cNvPr id="32" name="Straight Arrow Connector 31">
            <a:extLst>
              <a:ext uri="{FF2B5EF4-FFF2-40B4-BE49-F238E27FC236}">
                <a16:creationId xmlns:a16="http://schemas.microsoft.com/office/drawing/2014/main" id="{AB8ABFEB-83C9-B0FF-F36C-5B6FB4981574}"/>
              </a:ext>
            </a:extLst>
          </p:cNvPr>
          <p:cNvCxnSpPr>
            <a:cxnSpLocks/>
            <a:stCxn id="9" idx="3"/>
            <a:endCxn id="24" idx="1"/>
          </p:cNvCxnSpPr>
          <p:nvPr/>
        </p:nvCxnSpPr>
        <p:spPr>
          <a:xfrm flipV="1">
            <a:off x="2865947" y="1522826"/>
            <a:ext cx="464846" cy="25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Connector: Elbow 40">
            <a:extLst>
              <a:ext uri="{FF2B5EF4-FFF2-40B4-BE49-F238E27FC236}">
                <a16:creationId xmlns:a16="http://schemas.microsoft.com/office/drawing/2014/main" id="{297D4B73-1015-CD7E-1AF4-1B17802739EF}"/>
              </a:ext>
            </a:extLst>
          </p:cNvPr>
          <p:cNvCxnSpPr>
            <a:cxnSpLocks/>
            <a:stCxn id="24" idx="2"/>
            <a:endCxn id="56" idx="0"/>
          </p:cNvCxnSpPr>
          <p:nvPr/>
        </p:nvCxnSpPr>
        <p:spPr>
          <a:xfrm rot="5400000">
            <a:off x="2684990" y="1355159"/>
            <a:ext cx="619676" cy="1887780"/>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56" name="Rectangle: Rounded Corners 55">
            <a:extLst>
              <a:ext uri="{FF2B5EF4-FFF2-40B4-BE49-F238E27FC236}">
                <a16:creationId xmlns:a16="http://schemas.microsoft.com/office/drawing/2014/main" id="{FC5D5E27-6DCB-28C6-97D2-20D92A14FAC3}"/>
              </a:ext>
            </a:extLst>
          </p:cNvPr>
          <p:cNvSpPr/>
          <p:nvPr/>
        </p:nvSpPr>
        <p:spPr>
          <a:xfrm>
            <a:off x="1193660" y="2608887"/>
            <a:ext cx="1714556" cy="633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 on the budget and feasibility of the project</a:t>
            </a:r>
          </a:p>
        </p:txBody>
      </p:sp>
      <p:cxnSp>
        <p:nvCxnSpPr>
          <p:cNvPr id="57" name="Connector: Elbow 56">
            <a:extLst>
              <a:ext uri="{FF2B5EF4-FFF2-40B4-BE49-F238E27FC236}">
                <a16:creationId xmlns:a16="http://schemas.microsoft.com/office/drawing/2014/main" id="{1BB2D042-ED8C-8EDF-7D49-BD07A46A190B}"/>
              </a:ext>
            </a:extLst>
          </p:cNvPr>
          <p:cNvCxnSpPr>
            <a:cxnSpLocks/>
          </p:cNvCxnSpPr>
          <p:nvPr/>
        </p:nvCxnSpPr>
        <p:spPr>
          <a:xfrm rot="5400000" flipH="1" flipV="1">
            <a:off x="1005514" y="2075611"/>
            <a:ext cx="822673" cy="243880"/>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E7127955-6CDA-5A01-2ED2-A1A4269B6DA0}"/>
              </a:ext>
            </a:extLst>
          </p:cNvPr>
          <p:cNvSpPr/>
          <p:nvPr/>
        </p:nvSpPr>
        <p:spPr>
          <a:xfrm>
            <a:off x="1125460" y="226777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sp>
        <p:nvSpPr>
          <p:cNvPr id="62" name="Rectangle: Rounded Corners 61">
            <a:extLst>
              <a:ext uri="{FF2B5EF4-FFF2-40B4-BE49-F238E27FC236}">
                <a16:creationId xmlns:a16="http://schemas.microsoft.com/office/drawing/2014/main" id="{8F29A0D7-12ED-F0F5-E3CA-A51938D708EF}"/>
              </a:ext>
            </a:extLst>
          </p:cNvPr>
          <p:cNvSpPr/>
          <p:nvPr/>
        </p:nvSpPr>
        <p:spPr>
          <a:xfrm>
            <a:off x="830992" y="3820651"/>
            <a:ext cx="2439893" cy="6427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Discussions on the objective of the model and discusses various ways to achieve the objective, timelines and break down the deliverables</a:t>
            </a:r>
          </a:p>
        </p:txBody>
      </p:sp>
      <p:cxnSp>
        <p:nvCxnSpPr>
          <p:cNvPr id="63" name="Straight Arrow Connector 62">
            <a:extLst>
              <a:ext uri="{FF2B5EF4-FFF2-40B4-BE49-F238E27FC236}">
                <a16:creationId xmlns:a16="http://schemas.microsoft.com/office/drawing/2014/main" id="{56A8A637-BF5B-0F26-6762-02B8E8F9909A}"/>
              </a:ext>
            </a:extLst>
          </p:cNvPr>
          <p:cNvCxnSpPr>
            <a:cxnSpLocks/>
            <a:stCxn id="56" idx="2"/>
            <a:endCxn id="62" idx="0"/>
          </p:cNvCxnSpPr>
          <p:nvPr/>
        </p:nvCxnSpPr>
        <p:spPr>
          <a:xfrm>
            <a:off x="2050938" y="3241933"/>
            <a:ext cx="1" cy="5787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7" name="Rectangle 66">
            <a:extLst>
              <a:ext uri="{FF2B5EF4-FFF2-40B4-BE49-F238E27FC236}">
                <a16:creationId xmlns:a16="http://schemas.microsoft.com/office/drawing/2014/main" id="{8F8B8ABE-7C24-593F-5F87-A6BE089DC4E8}"/>
              </a:ext>
            </a:extLst>
          </p:cNvPr>
          <p:cNvSpPr/>
          <p:nvPr/>
        </p:nvSpPr>
        <p:spPr>
          <a:xfrm>
            <a:off x="1801460" y="3360741"/>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solidFill>
                  <a:schemeClr val="tx1"/>
                </a:solidFill>
              </a:rPr>
              <a:t>Yes</a:t>
            </a:r>
          </a:p>
        </p:txBody>
      </p:sp>
      <p:cxnSp>
        <p:nvCxnSpPr>
          <p:cNvPr id="90" name="Straight Arrow Connector 89">
            <a:extLst>
              <a:ext uri="{FF2B5EF4-FFF2-40B4-BE49-F238E27FC236}">
                <a16:creationId xmlns:a16="http://schemas.microsoft.com/office/drawing/2014/main" id="{F1E44347-B058-F9F3-C3B9-B5B61F2E9356}"/>
              </a:ext>
            </a:extLst>
          </p:cNvPr>
          <p:cNvCxnSpPr>
            <a:cxnSpLocks/>
            <a:stCxn id="62" idx="3"/>
            <a:endCxn id="26" idx="2"/>
          </p:cNvCxnSpPr>
          <p:nvPr/>
        </p:nvCxnSpPr>
        <p:spPr>
          <a:xfrm flipV="1">
            <a:off x="3270885" y="4136688"/>
            <a:ext cx="370776" cy="5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5" name="Flowchart: Document 94">
            <a:extLst>
              <a:ext uri="{FF2B5EF4-FFF2-40B4-BE49-F238E27FC236}">
                <a16:creationId xmlns:a16="http://schemas.microsoft.com/office/drawing/2014/main" id="{1CA8D548-AE4C-BB0E-288E-75DB6E44D32D}"/>
              </a:ext>
            </a:extLst>
          </p:cNvPr>
          <p:cNvSpPr/>
          <p:nvPr/>
        </p:nvSpPr>
        <p:spPr>
          <a:xfrm>
            <a:off x="5163192" y="3649686"/>
            <a:ext cx="827753" cy="952291"/>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Data Quality Analysis and Generate Data Quality report</a:t>
            </a:r>
          </a:p>
        </p:txBody>
      </p:sp>
      <p:cxnSp>
        <p:nvCxnSpPr>
          <p:cNvPr id="96" name="Straight Arrow Connector 95">
            <a:extLst>
              <a:ext uri="{FF2B5EF4-FFF2-40B4-BE49-F238E27FC236}">
                <a16:creationId xmlns:a16="http://schemas.microsoft.com/office/drawing/2014/main" id="{10B92E35-10F2-106E-8E71-4984C87FA2FD}"/>
              </a:ext>
            </a:extLst>
          </p:cNvPr>
          <p:cNvCxnSpPr>
            <a:cxnSpLocks/>
            <a:stCxn id="26" idx="4"/>
          </p:cNvCxnSpPr>
          <p:nvPr/>
        </p:nvCxnSpPr>
        <p:spPr>
          <a:xfrm>
            <a:off x="4661004" y="4136688"/>
            <a:ext cx="51369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3" name="Flowchart: Decision 102">
            <a:extLst>
              <a:ext uri="{FF2B5EF4-FFF2-40B4-BE49-F238E27FC236}">
                <a16:creationId xmlns:a16="http://schemas.microsoft.com/office/drawing/2014/main" id="{C6028DC2-BB79-163A-A141-99640F8BEA7B}"/>
              </a:ext>
            </a:extLst>
          </p:cNvPr>
          <p:cNvSpPr/>
          <p:nvPr/>
        </p:nvSpPr>
        <p:spPr>
          <a:xfrm>
            <a:off x="4980648" y="1841464"/>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04" name="Straight Arrow Connector 103">
            <a:extLst>
              <a:ext uri="{FF2B5EF4-FFF2-40B4-BE49-F238E27FC236}">
                <a16:creationId xmlns:a16="http://schemas.microsoft.com/office/drawing/2014/main" id="{C2D3D939-EC8C-1225-0C04-1F97DDE9F68A}"/>
              </a:ext>
            </a:extLst>
          </p:cNvPr>
          <p:cNvCxnSpPr>
            <a:cxnSpLocks/>
            <a:endCxn id="103" idx="2"/>
          </p:cNvCxnSpPr>
          <p:nvPr/>
        </p:nvCxnSpPr>
        <p:spPr>
          <a:xfrm flipH="1" flipV="1">
            <a:off x="5588573" y="2774234"/>
            <a:ext cx="1" cy="8863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8" name="Connector: Elbow 107">
            <a:extLst>
              <a:ext uri="{FF2B5EF4-FFF2-40B4-BE49-F238E27FC236}">
                <a16:creationId xmlns:a16="http://schemas.microsoft.com/office/drawing/2014/main" id="{2CA707C4-E40E-7EC7-DE9D-176EC84363EC}"/>
              </a:ext>
            </a:extLst>
          </p:cNvPr>
          <p:cNvCxnSpPr>
            <a:cxnSpLocks/>
            <a:stCxn id="103" idx="1"/>
            <a:endCxn id="26" idx="1"/>
          </p:cNvCxnSpPr>
          <p:nvPr/>
        </p:nvCxnSpPr>
        <p:spPr>
          <a:xfrm rot="10800000" flipV="1">
            <a:off x="4151334" y="2307849"/>
            <a:ext cx="829315" cy="1300870"/>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11" name="Rectangle 110">
            <a:extLst>
              <a:ext uri="{FF2B5EF4-FFF2-40B4-BE49-F238E27FC236}">
                <a16:creationId xmlns:a16="http://schemas.microsoft.com/office/drawing/2014/main" id="{33F357AC-75C4-5915-E776-181BA953E693}"/>
              </a:ext>
            </a:extLst>
          </p:cNvPr>
          <p:cNvSpPr/>
          <p:nvPr/>
        </p:nvSpPr>
        <p:spPr>
          <a:xfrm>
            <a:off x="3691834" y="2747135"/>
            <a:ext cx="1019342"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Re-source the data</a:t>
            </a:r>
          </a:p>
        </p:txBody>
      </p:sp>
      <p:cxnSp>
        <p:nvCxnSpPr>
          <p:cNvPr id="114" name="Connector: Elbow 113">
            <a:extLst>
              <a:ext uri="{FF2B5EF4-FFF2-40B4-BE49-F238E27FC236}">
                <a16:creationId xmlns:a16="http://schemas.microsoft.com/office/drawing/2014/main" id="{F5D4C1A6-E037-20AE-E7FE-988F3D5F7C40}"/>
              </a:ext>
            </a:extLst>
          </p:cNvPr>
          <p:cNvCxnSpPr>
            <a:cxnSpLocks/>
          </p:cNvCxnSpPr>
          <p:nvPr/>
        </p:nvCxnSpPr>
        <p:spPr>
          <a:xfrm rot="16200000" flipH="1">
            <a:off x="6043973" y="2460373"/>
            <a:ext cx="1189595" cy="884545"/>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96EC2307-5CB0-B896-9500-3300A50DF496}"/>
              </a:ext>
            </a:extLst>
          </p:cNvPr>
          <p:cNvCxnSpPr>
            <a:cxnSpLocks/>
          </p:cNvCxnSpPr>
          <p:nvPr/>
        </p:nvCxnSpPr>
        <p:spPr>
          <a:xfrm>
            <a:off x="6002450" y="4136688"/>
            <a:ext cx="4756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0" name="Flowchart: Decision 139">
            <a:extLst>
              <a:ext uri="{FF2B5EF4-FFF2-40B4-BE49-F238E27FC236}">
                <a16:creationId xmlns:a16="http://schemas.microsoft.com/office/drawing/2014/main" id="{CCCC91FF-494C-A6A5-6BB0-988819F59D5B}"/>
              </a:ext>
            </a:extLst>
          </p:cNvPr>
          <p:cNvSpPr/>
          <p:nvPr/>
        </p:nvSpPr>
        <p:spPr>
          <a:xfrm>
            <a:off x="7270189" y="1848598"/>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41" name="Straight Arrow Connector 140">
            <a:extLst>
              <a:ext uri="{FF2B5EF4-FFF2-40B4-BE49-F238E27FC236}">
                <a16:creationId xmlns:a16="http://schemas.microsoft.com/office/drawing/2014/main" id="{2AA114F2-2578-4EFC-DEE5-09616EB4F97B}"/>
              </a:ext>
            </a:extLst>
          </p:cNvPr>
          <p:cNvCxnSpPr>
            <a:cxnSpLocks/>
          </p:cNvCxnSpPr>
          <p:nvPr/>
        </p:nvCxnSpPr>
        <p:spPr>
          <a:xfrm flipV="1">
            <a:off x="7846352" y="2774233"/>
            <a:ext cx="0" cy="7570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4" name="Rectangle 143">
            <a:extLst>
              <a:ext uri="{FF2B5EF4-FFF2-40B4-BE49-F238E27FC236}">
                <a16:creationId xmlns:a16="http://schemas.microsoft.com/office/drawing/2014/main" id="{58A7F7E2-8E7C-8D1C-3B0E-5EC4500D791E}"/>
              </a:ext>
            </a:extLst>
          </p:cNvPr>
          <p:cNvSpPr/>
          <p:nvPr/>
        </p:nvSpPr>
        <p:spPr>
          <a:xfrm>
            <a:off x="6345487" y="274713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cxnSp>
        <p:nvCxnSpPr>
          <p:cNvPr id="153" name="Straight Arrow Connector 152">
            <a:extLst>
              <a:ext uri="{FF2B5EF4-FFF2-40B4-BE49-F238E27FC236}">
                <a16:creationId xmlns:a16="http://schemas.microsoft.com/office/drawing/2014/main" id="{442E9109-D907-B780-743A-AB9DC38EB982}"/>
              </a:ext>
            </a:extLst>
          </p:cNvPr>
          <p:cNvCxnSpPr>
            <a:cxnSpLocks/>
            <a:stCxn id="140" idx="1"/>
            <a:endCxn id="25" idx="0"/>
          </p:cNvCxnSpPr>
          <p:nvPr/>
        </p:nvCxnSpPr>
        <p:spPr>
          <a:xfrm>
            <a:off x="7270189" y="2314983"/>
            <a:ext cx="1" cy="11967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9" name="Straight Arrow Connector 158">
            <a:extLst>
              <a:ext uri="{FF2B5EF4-FFF2-40B4-BE49-F238E27FC236}">
                <a16:creationId xmlns:a16="http://schemas.microsoft.com/office/drawing/2014/main" id="{A9F3F875-B228-22EA-58A8-E8CCAAFF16B0}"/>
              </a:ext>
            </a:extLst>
          </p:cNvPr>
          <p:cNvCxnSpPr>
            <a:cxnSpLocks/>
            <a:stCxn id="140" idx="3"/>
          </p:cNvCxnSpPr>
          <p:nvPr/>
        </p:nvCxnSpPr>
        <p:spPr>
          <a:xfrm>
            <a:off x="8486040" y="2314983"/>
            <a:ext cx="0" cy="15309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2" name="Rectangle: Rounded Corners 161">
            <a:extLst>
              <a:ext uri="{FF2B5EF4-FFF2-40B4-BE49-F238E27FC236}">
                <a16:creationId xmlns:a16="http://schemas.microsoft.com/office/drawing/2014/main" id="{74F13ACC-2B4B-6142-8A6A-F5A7392682F2}"/>
              </a:ext>
            </a:extLst>
          </p:cNvPr>
          <p:cNvSpPr/>
          <p:nvPr/>
        </p:nvSpPr>
        <p:spPr>
          <a:xfrm>
            <a:off x="8208867" y="3845903"/>
            <a:ext cx="1215847" cy="61750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Feature Engineering</a:t>
            </a:r>
          </a:p>
        </p:txBody>
      </p:sp>
      <p:sp>
        <p:nvSpPr>
          <p:cNvPr id="167" name="Flowchart: Decision 166">
            <a:extLst>
              <a:ext uri="{FF2B5EF4-FFF2-40B4-BE49-F238E27FC236}">
                <a16:creationId xmlns:a16="http://schemas.microsoft.com/office/drawing/2014/main" id="{6FDDA488-D058-58BE-259F-A9B212FAABFF}"/>
              </a:ext>
            </a:extLst>
          </p:cNvPr>
          <p:cNvSpPr/>
          <p:nvPr/>
        </p:nvSpPr>
        <p:spPr>
          <a:xfrm>
            <a:off x="8631887" y="1829750"/>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68" name="Connector: Elbow 167">
            <a:extLst>
              <a:ext uri="{FF2B5EF4-FFF2-40B4-BE49-F238E27FC236}">
                <a16:creationId xmlns:a16="http://schemas.microsoft.com/office/drawing/2014/main" id="{E014C1EC-920E-4861-46A4-134E25BDC24B}"/>
              </a:ext>
            </a:extLst>
          </p:cNvPr>
          <p:cNvCxnSpPr>
            <a:cxnSpLocks/>
            <a:stCxn id="162" idx="0"/>
            <a:endCxn id="167" idx="1"/>
          </p:cNvCxnSpPr>
          <p:nvPr/>
        </p:nvCxnSpPr>
        <p:spPr>
          <a:xfrm rot="16200000" flipV="1">
            <a:off x="7949455" y="2978567"/>
            <a:ext cx="1549768" cy="184904"/>
          </a:xfrm>
          <a:prstGeom prst="bentConnector4">
            <a:avLst>
              <a:gd name="adj1" fmla="val 34953"/>
              <a:gd name="adj2" fmla="val 93742"/>
            </a:avLst>
          </a:prstGeom>
          <a:ln>
            <a:tailEnd type="triangle"/>
          </a:ln>
        </p:spPr>
        <p:style>
          <a:lnRef idx="2">
            <a:schemeClr val="accent1"/>
          </a:lnRef>
          <a:fillRef idx="0">
            <a:schemeClr val="accent1"/>
          </a:fillRef>
          <a:effectRef idx="1">
            <a:schemeClr val="accent1"/>
          </a:effectRef>
          <a:fontRef idx="minor">
            <a:schemeClr val="tx1"/>
          </a:fontRef>
        </p:style>
      </p:cxnSp>
      <p:sp>
        <p:nvSpPr>
          <p:cNvPr id="172" name="Rectangle 171">
            <a:extLst>
              <a:ext uri="{FF2B5EF4-FFF2-40B4-BE49-F238E27FC236}">
                <a16:creationId xmlns:a16="http://schemas.microsoft.com/office/drawing/2014/main" id="{EBDED586-D58A-F42C-3E38-C6DED98A615C}"/>
              </a:ext>
            </a:extLst>
          </p:cNvPr>
          <p:cNvSpPr/>
          <p:nvPr/>
        </p:nvSpPr>
        <p:spPr>
          <a:xfrm>
            <a:off x="8205480"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sp>
        <p:nvSpPr>
          <p:cNvPr id="173" name="Rectangle 172">
            <a:extLst>
              <a:ext uri="{FF2B5EF4-FFF2-40B4-BE49-F238E27FC236}">
                <a16:creationId xmlns:a16="http://schemas.microsoft.com/office/drawing/2014/main" id="{C07A92A3-2432-A0C3-3752-7F84E34BACC8}"/>
              </a:ext>
            </a:extLst>
          </p:cNvPr>
          <p:cNvSpPr/>
          <p:nvPr/>
        </p:nvSpPr>
        <p:spPr>
          <a:xfrm>
            <a:off x="7100782" y="266820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76" name="Straight Arrow Connector 175">
            <a:extLst>
              <a:ext uri="{FF2B5EF4-FFF2-40B4-BE49-F238E27FC236}">
                <a16:creationId xmlns:a16="http://schemas.microsoft.com/office/drawing/2014/main" id="{98BEB582-2836-BE1C-CCD4-BF91C1C588A8}"/>
              </a:ext>
            </a:extLst>
          </p:cNvPr>
          <p:cNvCxnSpPr>
            <a:cxnSpLocks/>
            <a:stCxn id="167" idx="2"/>
          </p:cNvCxnSpPr>
          <p:nvPr/>
        </p:nvCxnSpPr>
        <p:spPr>
          <a:xfrm flipH="1">
            <a:off x="9239812" y="2762520"/>
            <a:ext cx="1" cy="10833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9" name="Rectangle 178">
            <a:extLst>
              <a:ext uri="{FF2B5EF4-FFF2-40B4-BE49-F238E27FC236}">
                <a16:creationId xmlns:a16="http://schemas.microsoft.com/office/drawing/2014/main" id="{0C0FE94E-2084-4823-333A-8F0008C8E9B6}"/>
              </a:ext>
            </a:extLst>
          </p:cNvPr>
          <p:cNvSpPr/>
          <p:nvPr/>
        </p:nvSpPr>
        <p:spPr>
          <a:xfrm>
            <a:off x="8927942"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sp>
        <p:nvSpPr>
          <p:cNvPr id="180" name="Rectangle: Rounded Corners 179">
            <a:extLst>
              <a:ext uri="{FF2B5EF4-FFF2-40B4-BE49-F238E27FC236}">
                <a16:creationId xmlns:a16="http://schemas.microsoft.com/office/drawing/2014/main" id="{4F5BDAA3-2EA3-D647-04BC-97E49A656B1C}"/>
              </a:ext>
            </a:extLst>
          </p:cNvPr>
          <p:cNvSpPr/>
          <p:nvPr/>
        </p:nvSpPr>
        <p:spPr>
          <a:xfrm>
            <a:off x="9570560" y="3640059"/>
            <a:ext cx="1503087" cy="9932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Develop customer segmentation. Get approved from MO, MS. Develop multiple models, present best 5 models to MO, MS</a:t>
            </a:r>
          </a:p>
        </p:txBody>
      </p:sp>
      <p:cxnSp>
        <p:nvCxnSpPr>
          <p:cNvPr id="181" name="Straight Arrow Connector 180">
            <a:extLst>
              <a:ext uri="{FF2B5EF4-FFF2-40B4-BE49-F238E27FC236}">
                <a16:creationId xmlns:a16="http://schemas.microsoft.com/office/drawing/2014/main" id="{AD0CC2A4-7BB3-B573-92F3-59B3608A12AD}"/>
              </a:ext>
            </a:extLst>
          </p:cNvPr>
          <p:cNvCxnSpPr>
            <a:cxnSpLocks/>
            <a:stCxn id="167" idx="3"/>
          </p:cNvCxnSpPr>
          <p:nvPr/>
        </p:nvCxnSpPr>
        <p:spPr>
          <a:xfrm>
            <a:off x="9847738" y="2296135"/>
            <a:ext cx="0" cy="13399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4" name="Flowchart: Decision 183">
            <a:extLst>
              <a:ext uri="{FF2B5EF4-FFF2-40B4-BE49-F238E27FC236}">
                <a16:creationId xmlns:a16="http://schemas.microsoft.com/office/drawing/2014/main" id="{8A06104C-A60F-3B7B-35A6-2A8C788C1449}"/>
              </a:ext>
            </a:extLst>
          </p:cNvPr>
          <p:cNvSpPr/>
          <p:nvPr/>
        </p:nvSpPr>
        <p:spPr>
          <a:xfrm>
            <a:off x="9927766" y="1831053"/>
            <a:ext cx="1070574" cy="94318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for the best model</a:t>
            </a:r>
          </a:p>
        </p:txBody>
      </p:sp>
      <p:cxnSp>
        <p:nvCxnSpPr>
          <p:cNvPr id="185" name="Straight Arrow Connector 184">
            <a:extLst>
              <a:ext uri="{FF2B5EF4-FFF2-40B4-BE49-F238E27FC236}">
                <a16:creationId xmlns:a16="http://schemas.microsoft.com/office/drawing/2014/main" id="{95A216FC-FECF-7A01-95FD-B9D44664528C}"/>
              </a:ext>
            </a:extLst>
          </p:cNvPr>
          <p:cNvCxnSpPr>
            <a:cxnSpLocks/>
            <a:stCxn id="184" idx="2"/>
          </p:cNvCxnSpPr>
          <p:nvPr/>
        </p:nvCxnSpPr>
        <p:spPr>
          <a:xfrm>
            <a:off x="10463053" y="2774233"/>
            <a:ext cx="1" cy="8863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0" name="Rectangle: Rounded Corners 189">
            <a:extLst>
              <a:ext uri="{FF2B5EF4-FFF2-40B4-BE49-F238E27FC236}">
                <a16:creationId xmlns:a16="http://schemas.microsoft.com/office/drawing/2014/main" id="{BD34C699-815C-9FF1-5AFD-B833AF9281EB}"/>
              </a:ext>
            </a:extLst>
          </p:cNvPr>
          <p:cNvSpPr/>
          <p:nvPr/>
        </p:nvSpPr>
        <p:spPr>
          <a:xfrm>
            <a:off x="5461138" y="5173489"/>
            <a:ext cx="3236081" cy="834339"/>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SIT and UAT of the below files to be done:</a:t>
            </a:r>
          </a:p>
          <a:p>
            <a:pPr marL="228600" indent="-228600" algn="ctr">
              <a:buFont typeface="+mj-lt"/>
              <a:buAutoNum type="arabicPeriod"/>
            </a:pPr>
            <a:r>
              <a:rPr lang="en-IN" sz="800" dirty="0">
                <a:solidFill>
                  <a:schemeClr val="tx1"/>
                </a:solidFill>
              </a:rPr>
              <a:t>.</a:t>
            </a:r>
            <a:r>
              <a:rPr lang="en-IN" sz="800" dirty="0" err="1">
                <a:solidFill>
                  <a:schemeClr val="tx1"/>
                </a:solidFill>
              </a:rPr>
              <a:t>py</a:t>
            </a:r>
            <a:r>
              <a:rPr lang="en-IN" sz="800" dirty="0">
                <a:solidFill>
                  <a:schemeClr val="tx1"/>
                </a:solidFill>
              </a:rPr>
              <a:t> files of data quality, data preprocessing, feature engineering</a:t>
            </a:r>
          </a:p>
          <a:p>
            <a:pPr marL="228600" indent="-228600" algn="ctr">
              <a:buFont typeface="+mj-lt"/>
              <a:buAutoNum type="arabicPeriod"/>
            </a:pPr>
            <a:r>
              <a:rPr lang="en-IN" sz="800" dirty="0">
                <a:solidFill>
                  <a:schemeClr val="tx1"/>
                </a:solidFill>
              </a:rPr>
              <a:t>Pickle file of clustering model and classification model</a:t>
            </a:r>
          </a:p>
        </p:txBody>
      </p:sp>
      <p:sp>
        <p:nvSpPr>
          <p:cNvPr id="226" name="Flowchart: Decision 225">
            <a:extLst>
              <a:ext uri="{FF2B5EF4-FFF2-40B4-BE49-F238E27FC236}">
                <a16:creationId xmlns:a16="http://schemas.microsoft.com/office/drawing/2014/main" id="{7FB0B8B0-AD05-9449-5C50-ADBFE0FFFF89}"/>
              </a:ext>
            </a:extLst>
          </p:cNvPr>
          <p:cNvSpPr/>
          <p:nvPr/>
        </p:nvSpPr>
        <p:spPr>
          <a:xfrm>
            <a:off x="11040691" y="1816710"/>
            <a:ext cx="1193577" cy="996545"/>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50" dirty="0">
                <a:solidFill>
                  <a:schemeClr val="tx1"/>
                </a:solidFill>
              </a:rPr>
              <a:t>Approvals on all the governance documents</a:t>
            </a:r>
          </a:p>
        </p:txBody>
      </p:sp>
      <p:sp>
        <p:nvSpPr>
          <p:cNvPr id="227" name="Rectangle: Rounded Corners 226">
            <a:extLst>
              <a:ext uri="{FF2B5EF4-FFF2-40B4-BE49-F238E27FC236}">
                <a16:creationId xmlns:a16="http://schemas.microsoft.com/office/drawing/2014/main" id="{25891C6C-B97D-7B13-8A4D-2BBF46CAC427}"/>
              </a:ext>
            </a:extLst>
          </p:cNvPr>
          <p:cNvSpPr/>
          <p:nvPr/>
        </p:nvSpPr>
        <p:spPr>
          <a:xfrm>
            <a:off x="5163192" y="6215677"/>
            <a:ext cx="3590976" cy="64232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Document the end-to-end life cycle of the Model in collaboration with the model developer. Terms of reference, Model approval form, model testing document, model document , approvals of all the stakeholders in each step etc</a:t>
            </a:r>
          </a:p>
        </p:txBody>
      </p:sp>
      <p:cxnSp>
        <p:nvCxnSpPr>
          <p:cNvPr id="230" name="Connector: Elbow 229">
            <a:extLst>
              <a:ext uri="{FF2B5EF4-FFF2-40B4-BE49-F238E27FC236}">
                <a16:creationId xmlns:a16="http://schemas.microsoft.com/office/drawing/2014/main" id="{3F247E51-4568-299B-3892-73D10E3D0C17}"/>
              </a:ext>
            </a:extLst>
          </p:cNvPr>
          <p:cNvCxnSpPr>
            <a:cxnSpLocks/>
            <a:stCxn id="227" idx="3"/>
          </p:cNvCxnSpPr>
          <p:nvPr/>
        </p:nvCxnSpPr>
        <p:spPr>
          <a:xfrm flipV="1">
            <a:off x="8754168" y="2813255"/>
            <a:ext cx="2898659" cy="37235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 name="Connector: Elbow 2">
            <a:extLst>
              <a:ext uri="{FF2B5EF4-FFF2-40B4-BE49-F238E27FC236}">
                <a16:creationId xmlns:a16="http://schemas.microsoft.com/office/drawing/2014/main" id="{5B73C4FF-CE50-5340-7CD5-298A675DCCC5}"/>
              </a:ext>
            </a:extLst>
          </p:cNvPr>
          <p:cNvCxnSpPr>
            <a:cxnSpLocks/>
            <a:stCxn id="180" idx="2"/>
            <a:endCxn id="190" idx="3"/>
          </p:cNvCxnSpPr>
          <p:nvPr/>
        </p:nvCxnSpPr>
        <p:spPr>
          <a:xfrm rot="5400000">
            <a:off x="9030991" y="4299546"/>
            <a:ext cx="957342" cy="162488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0D28AF9E-9833-0B26-ED78-189987D36BFA}"/>
              </a:ext>
            </a:extLst>
          </p:cNvPr>
          <p:cNvSpPr/>
          <p:nvPr/>
        </p:nvSpPr>
        <p:spPr>
          <a:xfrm>
            <a:off x="2854619" y="2217207"/>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Yes</a:t>
            </a:r>
          </a:p>
        </p:txBody>
      </p:sp>
      <p:sp>
        <p:nvSpPr>
          <p:cNvPr id="10" name="Rectangle 9">
            <a:extLst>
              <a:ext uri="{FF2B5EF4-FFF2-40B4-BE49-F238E27FC236}">
                <a16:creationId xmlns:a16="http://schemas.microsoft.com/office/drawing/2014/main" id="{9AC73444-0BC1-6A71-4B0B-AA4D7CB7B7A1}"/>
              </a:ext>
            </a:extLst>
          </p:cNvPr>
          <p:cNvSpPr/>
          <p:nvPr/>
        </p:nvSpPr>
        <p:spPr>
          <a:xfrm>
            <a:off x="4251972" y="217001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1" name="Straight Arrow Connector 10">
            <a:extLst>
              <a:ext uri="{FF2B5EF4-FFF2-40B4-BE49-F238E27FC236}">
                <a16:creationId xmlns:a16="http://schemas.microsoft.com/office/drawing/2014/main" id="{1B447403-58E6-5241-7F46-3850D5D23B41}"/>
              </a:ext>
            </a:extLst>
          </p:cNvPr>
          <p:cNvCxnSpPr>
            <a:cxnSpLocks/>
          </p:cNvCxnSpPr>
          <p:nvPr/>
        </p:nvCxnSpPr>
        <p:spPr>
          <a:xfrm>
            <a:off x="8711900" y="5796573"/>
            <a:ext cx="292557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 name="Rectangle 3">
            <a:extLst>
              <a:ext uri="{FF2B5EF4-FFF2-40B4-BE49-F238E27FC236}">
                <a16:creationId xmlns:a16="http://schemas.microsoft.com/office/drawing/2014/main" id="{9274F813-1816-91F1-8E56-269DF60ABFFF}"/>
              </a:ext>
            </a:extLst>
          </p:cNvPr>
          <p:cNvSpPr/>
          <p:nvPr/>
        </p:nvSpPr>
        <p:spPr>
          <a:xfrm>
            <a:off x="888005" y="759749"/>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dirty="0">
                <a:solidFill>
                  <a:schemeClr val="tx1"/>
                </a:solidFill>
              </a:rPr>
              <a:t>Start</a:t>
            </a:r>
          </a:p>
        </p:txBody>
      </p:sp>
      <p:cxnSp>
        <p:nvCxnSpPr>
          <p:cNvPr id="7" name="Connector: Elbow 6">
            <a:extLst>
              <a:ext uri="{FF2B5EF4-FFF2-40B4-BE49-F238E27FC236}">
                <a16:creationId xmlns:a16="http://schemas.microsoft.com/office/drawing/2014/main" id="{8E4CA50E-FAFF-575D-6441-CCF371FBEA63}"/>
              </a:ext>
            </a:extLst>
          </p:cNvPr>
          <p:cNvCxnSpPr>
            <a:cxnSpLocks/>
            <a:stCxn id="4" idx="3"/>
          </p:cNvCxnSpPr>
          <p:nvPr/>
        </p:nvCxnSpPr>
        <p:spPr>
          <a:xfrm>
            <a:off x="1499315" y="926557"/>
            <a:ext cx="302145" cy="335457"/>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3172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Data Quality Analysis and Data Quality report</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8"/>
            <a:ext cx="11346426" cy="6094281"/>
          </a:xfrm>
        </p:spPr>
        <p:txBody>
          <a:bodyPr>
            <a:noAutofit/>
          </a:bodyPr>
          <a:lstStyle/>
          <a:p>
            <a:pPr>
              <a:lnSpc>
                <a:spcPct val="120000"/>
              </a:lnSpc>
            </a:pPr>
            <a:r>
              <a:rPr lang="en-IN" sz="1100" dirty="0">
                <a:latin typeface="Georgia Pro" panose="02040502050405020303" pitchFamily="18" charset="0"/>
              </a:rPr>
              <a:t>Data sourced from an open-source platform: </a:t>
            </a:r>
            <a:r>
              <a:rPr lang="en-IN" sz="1100" dirty="0">
                <a:latin typeface="Georgia Pro" panose="02040502050405020303" pitchFamily="18" charset="0"/>
                <a:hlinkClick r:id="rId2"/>
              </a:rPr>
              <a:t>Hugging Face Datasets</a:t>
            </a:r>
            <a:endParaRPr lang="en-IN" sz="1100" dirty="0">
              <a:latin typeface="Georgia Pro" panose="02040502050405020303" pitchFamily="18" charset="0"/>
            </a:endParaRPr>
          </a:p>
          <a:p>
            <a:pPr>
              <a:lnSpc>
                <a:spcPct val="120000"/>
              </a:lnSpc>
            </a:pPr>
            <a:r>
              <a:rPr lang="en-IN" sz="1100" dirty="0">
                <a:latin typeface="Georgia Pro" panose="02040502050405020303" pitchFamily="18" charset="0"/>
              </a:rPr>
              <a:t>Data Quality script executed on the sourced data</a:t>
            </a:r>
            <a:r>
              <a:rPr lang="en-IN" sz="1100" i="1" dirty="0">
                <a:latin typeface="Georgia Pro" panose="02040502050405020303" pitchFamily="18" charset="0"/>
              </a:rPr>
              <a:t>.</a:t>
            </a:r>
            <a:r>
              <a:rPr lang="en-IN" sz="1100" i="1" dirty="0">
                <a:latin typeface="Georgia Pro" panose="02040502050405020303" pitchFamily="18" charset="0"/>
                <a:cs typeface="Times New Roman" panose="02020603050405020304" pitchFamily="18" charset="0"/>
              </a:rPr>
              <a:t>(Click </a:t>
            </a:r>
            <a:r>
              <a:rPr lang="en-IN" sz="1100" b="1" dirty="0">
                <a:latin typeface="Georgia Pro" panose="02040502050405020303" pitchFamily="18" charset="0"/>
                <a:cs typeface="Times New Roman" panose="02020603050405020304" pitchFamily="18" charset="0"/>
                <a:hlinkClick r:id="rId3"/>
              </a:rPr>
              <a:t>here</a:t>
            </a:r>
            <a:r>
              <a:rPr lang="en-IN" sz="1100" i="1" dirty="0">
                <a:latin typeface="Georgia Pro" panose="02040502050405020303" pitchFamily="18" charset="0"/>
                <a:cs typeface="Times New Roman" panose="02020603050405020304" pitchFamily="18" charset="0"/>
              </a:rPr>
              <a:t> to find the Data quality scripts. Section: </a:t>
            </a:r>
            <a:r>
              <a:rPr lang="en-US" sz="1100" i="1" dirty="0">
                <a:latin typeface="Georgia Pro" panose="02040502050405020303" pitchFamily="18" charset="0"/>
                <a:cs typeface="Times New Roman" panose="02020603050405020304" pitchFamily="18" charset="0"/>
              </a:rPr>
              <a:t>2.0 Generate an exhaustive Data Quality Report)</a:t>
            </a:r>
          </a:p>
          <a:p>
            <a:pPr>
              <a:lnSpc>
                <a:spcPct val="120000"/>
              </a:lnSpc>
            </a:pPr>
            <a:r>
              <a:rPr lang="en-US" sz="1100" dirty="0">
                <a:latin typeface="Georgia Pro" panose="02040502050405020303" pitchFamily="18" charset="0"/>
                <a:cs typeface="Times New Roman" panose="02020603050405020304" pitchFamily="18" charset="0"/>
              </a:rPr>
              <a:t>The script generates a Data Quality report with below data points: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1. Missing value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2. Number of Unique values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3. Data Types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4. Descriptive statistical measures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5. Type of distribution</a:t>
            </a:r>
          </a:p>
          <a:p>
            <a:pPr>
              <a:lnSpc>
                <a:spcPct val="120000"/>
              </a:lnSpc>
            </a:pPr>
            <a:r>
              <a:rPr lang="en-US" sz="1100" dirty="0">
                <a:latin typeface="Georgia Pro" panose="02040502050405020303" pitchFamily="18" charset="0"/>
              </a:rPr>
              <a:t>For the complete data quality report, click here </a:t>
            </a:r>
          </a:p>
          <a:p>
            <a:pPr>
              <a:lnSpc>
                <a:spcPct val="120000"/>
              </a:lnSpc>
            </a:pPr>
            <a:r>
              <a:rPr lang="en-US" sz="1100" b="1" u="sng" dirty="0">
                <a:latin typeface="Georgia Pro" panose="02040502050405020303" pitchFamily="18" charset="0"/>
              </a:rPr>
              <a:t>Summary:</a:t>
            </a: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r>
              <a:rPr lang="en-US" sz="1100" b="1" dirty="0">
                <a:latin typeface="Georgia Pro" panose="02040502050405020303" pitchFamily="18" charset="0"/>
              </a:rPr>
              <a:t>Since there’s lack of stakeholder discussion here, assuming the stakeholder agreed on deleting the columns with &gt; 40% missing values due to lack of data and lack of relevance of the columns. 151 columns reduced to 93 columns</a:t>
            </a:r>
            <a:endParaRPr lang="en-US" sz="1100" dirty="0">
              <a:latin typeface="Georgia Pro" panose="02040502050405020303" pitchFamily="18" charset="0"/>
            </a:endParaRPr>
          </a:p>
        </p:txBody>
      </p:sp>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556615552"/>
              </p:ext>
            </p:extLst>
          </p:nvPr>
        </p:nvGraphicFramePr>
        <p:xfrm>
          <a:off x="2905321" y="3701428"/>
          <a:ext cx="5083850" cy="2568980"/>
        </p:xfrm>
        <a:graphic>
          <a:graphicData uri="http://schemas.openxmlformats.org/drawingml/2006/table">
            <a:tbl>
              <a:tblPr firstRow="1" bandRow="1">
                <a:tableStyleId>{5C22544A-7EE6-4342-B048-85BDC9FD1C3A}</a:tableStyleId>
              </a:tblPr>
              <a:tblGrid>
                <a:gridCol w="2541925">
                  <a:extLst>
                    <a:ext uri="{9D8B030D-6E8A-4147-A177-3AD203B41FA5}">
                      <a16:colId xmlns:a16="http://schemas.microsoft.com/office/drawing/2014/main" val="2123906007"/>
                    </a:ext>
                  </a:extLst>
                </a:gridCol>
                <a:gridCol w="2541925">
                  <a:extLst>
                    <a:ext uri="{9D8B030D-6E8A-4147-A177-3AD203B41FA5}">
                      <a16:colId xmlns:a16="http://schemas.microsoft.com/office/drawing/2014/main" val="1739383249"/>
                    </a:ext>
                  </a:extLst>
                </a:gridCol>
              </a:tblGrid>
              <a:tr h="280295">
                <a:tc gridSpan="2">
                  <a:txBody>
                    <a:bodyPr/>
                    <a:lstStyle/>
                    <a:p>
                      <a:pPr algn="ctr"/>
                      <a:r>
                        <a:rPr lang="en-IN" sz="1100" dirty="0">
                          <a:latin typeface="Georgia Pro" panose="02040502050405020303" pitchFamily="18" charset="0"/>
                        </a:rPr>
                        <a:t>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80295">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113</a:t>
                      </a:r>
                    </a:p>
                  </a:txBody>
                  <a:tcPr/>
                </a:tc>
                <a:extLst>
                  <a:ext uri="{0D108BD9-81ED-4DB2-BD59-A6C34878D82A}">
                    <a16:rowId xmlns:a16="http://schemas.microsoft.com/office/drawing/2014/main" val="3260614089"/>
                  </a:ext>
                </a:extLst>
              </a:tr>
              <a:tr h="280295">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38</a:t>
                      </a:r>
                    </a:p>
                  </a:txBody>
                  <a:tcPr/>
                </a:tc>
                <a:extLst>
                  <a:ext uri="{0D108BD9-81ED-4DB2-BD59-A6C34878D82A}">
                    <a16:rowId xmlns:a16="http://schemas.microsoft.com/office/drawing/2014/main" val="329400611"/>
                  </a:ext>
                </a:extLst>
              </a:tr>
              <a:tr h="280295">
                <a:tc>
                  <a:txBody>
                    <a:bodyPr/>
                    <a:lstStyle/>
                    <a:p>
                      <a:r>
                        <a:rPr lang="en-IN" sz="1100" dirty="0">
                          <a:latin typeface="Georgia Pro" panose="02040502050405020303" pitchFamily="18" charset="0"/>
                        </a:rPr>
                        <a:t>No. of variables with null values &gt; 40%</a:t>
                      </a:r>
                    </a:p>
                  </a:txBody>
                  <a:tcPr/>
                </a:tc>
                <a:tc>
                  <a:txBody>
                    <a:bodyPr/>
                    <a:lstStyle/>
                    <a:p>
                      <a:r>
                        <a:rPr lang="en-IN" sz="1100" dirty="0">
                          <a:latin typeface="Georgia Pro" panose="02040502050405020303" pitchFamily="18" charset="0"/>
                        </a:rPr>
                        <a:t>58</a:t>
                      </a:r>
                    </a:p>
                  </a:txBody>
                  <a:tcPr/>
                </a:tc>
                <a:extLst>
                  <a:ext uri="{0D108BD9-81ED-4DB2-BD59-A6C34878D82A}">
                    <a16:rowId xmlns:a16="http://schemas.microsoft.com/office/drawing/2014/main" val="1252556658"/>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10%</a:t>
                      </a:r>
                    </a:p>
                    <a:p>
                      <a:r>
                        <a:rPr lang="en-IN" sz="1100" dirty="0">
                          <a:latin typeface="Georgia Pro" panose="02040502050405020303" pitchFamily="18" charset="0"/>
                        </a:rPr>
                        <a:t>and &lt;=40%</a:t>
                      </a:r>
                    </a:p>
                  </a:txBody>
                  <a:tcPr/>
                </a:tc>
                <a:tc>
                  <a:txBody>
                    <a:bodyPr/>
                    <a:lstStyle/>
                    <a:p>
                      <a:r>
                        <a:rPr lang="en-IN" sz="1100" dirty="0">
                          <a:latin typeface="Georgia Pro" panose="02040502050405020303" pitchFamily="18" charset="0"/>
                        </a:rPr>
                        <a:t>1</a:t>
                      </a:r>
                    </a:p>
                  </a:txBody>
                  <a:tcPr/>
                </a:tc>
                <a:extLst>
                  <a:ext uri="{0D108BD9-81ED-4DB2-BD59-A6C34878D82A}">
                    <a16:rowId xmlns:a16="http://schemas.microsoft.com/office/drawing/2014/main" val="4086860721"/>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0%</a:t>
                      </a:r>
                    </a:p>
                    <a:p>
                      <a:r>
                        <a:rPr lang="en-IN" sz="1100" dirty="0">
                          <a:latin typeface="Georgia Pro" panose="02040502050405020303" pitchFamily="18" charset="0"/>
                        </a:rPr>
                        <a:t>and &lt;=10%</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5824403"/>
                  </a:ext>
                </a:extLst>
              </a:tr>
              <a:tr h="280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no null values</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726468867"/>
                  </a:ext>
                </a:extLst>
              </a:tr>
            </a:tbl>
          </a:graphicData>
        </a:graphic>
      </p:graphicFrame>
      <p:graphicFrame>
        <p:nvGraphicFramePr>
          <p:cNvPr id="6" name="Object 5">
            <a:extLst>
              <a:ext uri="{FF2B5EF4-FFF2-40B4-BE49-F238E27FC236}">
                <a16:creationId xmlns:a16="http://schemas.microsoft.com/office/drawing/2014/main" id="{854B9769-C236-25AD-383D-1EC0B9EE7CCF}"/>
              </a:ext>
            </a:extLst>
          </p:cNvPr>
          <p:cNvGraphicFramePr>
            <a:graphicFrameLocks noChangeAspect="1"/>
          </p:cNvGraphicFramePr>
          <p:nvPr>
            <p:extLst>
              <p:ext uri="{D42A27DB-BD31-4B8C-83A1-F6EECF244321}">
                <p14:modId xmlns:p14="http://schemas.microsoft.com/office/powerpoint/2010/main" val="1244463420"/>
              </p:ext>
            </p:extLst>
          </p:nvPr>
        </p:nvGraphicFramePr>
        <p:xfrm>
          <a:off x="3578773" y="2833807"/>
          <a:ext cx="914400" cy="792163"/>
        </p:xfrm>
        <a:graphic>
          <a:graphicData uri="http://schemas.openxmlformats.org/presentationml/2006/ole">
            <mc:AlternateContent xmlns:mc="http://schemas.openxmlformats.org/markup-compatibility/2006">
              <mc:Choice xmlns:v="urn:schemas-microsoft-com:vml" Requires="v">
                <p:oleObj name="Worksheet" showAsIcon="1" r:id="rId4" imgW="914400" imgH="792417" progId="Excel.Sheet.12">
                  <p:embed/>
                </p:oleObj>
              </mc:Choice>
              <mc:Fallback>
                <p:oleObj name="Worksheet" showAsIcon="1" r:id="rId4" imgW="914400" imgH="792417" progId="Excel.Sheet.12">
                  <p:embed/>
                  <p:pic>
                    <p:nvPicPr>
                      <p:cNvPr id="0" name=""/>
                      <p:cNvPicPr/>
                      <p:nvPr/>
                    </p:nvPicPr>
                    <p:blipFill>
                      <a:blip r:embed="rId5"/>
                      <a:stretch>
                        <a:fillRect/>
                      </a:stretch>
                    </p:blipFill>
                    <p:spPr>
                      <a:xfrm>
                        <a:off x="3578773" y="2833807"/>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331997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Exploratory Data Analysis and Feature Engineering</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7725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Columns with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transformation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2686604431"/>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47</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12</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35</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34</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11</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5</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8B86C924-A5B6-25B6-E562-D87522FA3095}"/>
              </a:ext>
            </a:extLst>
          </p:cNvPr>
          <p:cNvGraphicFramePr>
            <a:graphicFrameLocks noChangeAspect="1"/>
          </p:cNvGraphicFramePr>
          <p:nvPr>
            <p:extLst>
              <p:ext uri="{D42A27DB-BD31-4B8C-83A1-F6EECF244321}">
                <p14:modId xmlns:p14="http://schemas.microsoft.com/office/powerpoint/2010/main" val="945541912"/>
              </p:ext>
            </p:extLst>
          </p:nvPr>
        </p:nvGraphicFramePr>
        <p:xfrm>
          <a:off x="5474401" y="3148069"/>
          <a:ext cx="914400" cy="792163"/>
        </p:xfrm>
        <a:graphic>
          <a:graphicData uri="http://schemas.openxmlformats.org/presentationml/2006/ole">
            <mc:AlternateContent xmlns:mc="http://schemas.openxmlformats.org/markup-compatibility/2006">
              <mc:Choice xmlns:v="urn:schemas-microsoft-com:vml" Requires="v">
                <p:oleObj name="Worksheet" showAsIcon="1" r:id="rId3" imgW="914400" imgH="792417" progId="Excel.Sheet.12">
                  <p:embed/>
                </p:oleObj>
              </mc:Choice>
              <mc:Fallback>
                <p:oleObj name="Worksheet" showAsIcon="1" r:id="rId3" imgW="914400" imgH="792417" progId="Excel.Sheet.12">
                  <p:embed/>
                  <p:pic>
                    <p:nvPicPr>
                      <p:cNvPr id="0" name=""/>
                      <p:cNvPicPr/>
                      <p:nvPr/>
                    </p:nvPicPr>
                    <p:blipFill>
                      <a:blip r:embed="rId4"/>
                      <a:stretch>
                        <a:fillRect/>
                      </a:stretch>
                    </p:blipFill>
                    <p:spPr>
                      <a:xfrm>
                        <a:off x="5474401" y="3148069"/>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29051626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Columns with no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no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treatment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no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937781149"/>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18</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28</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29</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8</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9</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163A20EF-F603-719B-FC37-EEFFF92DD87C}"/>
              </a:ext>
            </a:extLst>
          </p:cNvPr>
          <p:cNvGraphicFramePr>
            <a:graphicFrameLocks noChangeAspect="1"/>
          </p:cNvGraphicFramePr>
          <p:nvPr>
            <p:extLst>
              <p:ext uri="{D42A27DB-BD31-4B8C-83A1-F6EECF244321}">
                <p14:modId xmlns:p14="http://schemas.microsoft.com/office/powerpoint/2010/main" val="1668480361"/>
              </p:ext>
            </p:extLst>
          </p:nvPr>
        </p:nvGraphicFramePr>
        <p:xfrm>
          <a:off x="5761515" y="3105364"/>
          <a:ext cx="914400" cy="792163"/>
        </p:xfrm>
        <a:graphic>
          <a:graphicData uri="http://schemas.openxmlformats.org/presentationml/2006/ole">
            <mc:AlternateContent xmlns:mc="http://schemas.openxmlformats.org/markup-compatibility/2006">
              <mc:Choice xmlns:v="urn:schemas-microsoft-com:vml" Requires="v">
                <p:oleObj name="Worksheet" showAsIcon="1" r:id="rId3" imgW="914400" imgH="792417" progId="Excel.Sheet.12">
                  <p:embed/>
                </p:oleObj>
              </mc:Choice>
              <mc:Fallback>
                <p:oleObj name="Worksheet" showAsIcon="1" r:id="rId3" imgW="914400" imgH="792417" progId="Excel.Sheet.12">
                  <p:embed/>
                  <p:pic>
                    <p:nvPicPr>
                      <p:cNvPr id="0" name=""/>
                      <p:cNvPicPr/>
                      <p:nvPr/>
                    </p:nvPicPr>
                    <p:blipFill>
                      <a:blip r:embed="rId4"/>
                      <a:stretch>
                        <a:fillRect/>
                      </a:stretch>
                    </p:blipFill>
                    <p:spPr>
                      <a:xfrm>
                        <a:off x="5761515" y="310536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1381482240"/>
      </p:ext>
    </p:extLst>
  </p:cSld>
  <p:clrMapOvr>
    <a:masterClrMapping/>
  </p:clrMapOvr>
</p:sld>
</file>

<file path=ppt/theme/theme1.xml><?xml version="1.0" encoding="utf-8"?>
<a:theme xmlns:a="http://schemas.openxmlformats.org/drawingml/2006/main" name="Office Theme">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1071</TotalTime>
  <Words>2344</Words>
  <Application>Microsoft Office PowerPoint</Application>
  <PresentationFormat>Widescreen</PresentationFormat>
  <Paragraphs>554</Paragraphs>
  <Slides>20</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6" baseType="lpstr">
      <vt:lpstr>Aptos</vt:lpstr>
      <vt:lpstr>Aptos Display</vt:lpstr>
      <vt:lpstr>Arial</vt:lpstr>
      <vt:lpstr>Georgia Pro</vt:lpstr>
      <vt:lpstr>Office Theme</vt:lpstr>
      <vt:lpstr>Worksheet</vt:lpstr>
      <vt:lpstr>PowerPoint Presentation</vt:lpstr>
      <vt:lpstr>PowerPoint Presentation</vt:lpstr>
      <vt:lpstr>PowerPoint Presentation</vt:lpstr>
      <vt:lpstr>PowerPoint Presentation</vt:lpstr>
      <vt:lpstr>PowerPoint Presentation</vt:lpstr>
      <vt:lpstr>PowerPoint Presentation</vt:lpstr>
      <vt:lpstr>Exploratory Data Analysis and Feature Engineering</vt:lpstr>
      <vt:lpstr>PowerPoint Presentation</vt:lpstr>
      <vt:lpstr>PowerPoint Presentation</vt:lpstr>
      <vt:lpstr>PowerPoint Presentation</vt:lpstr>
      <vt:lpstr>Segmentation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Souvik Ganguly</dc:creator>
  <cp:lastModifiedBy>Souvik Ganguly</cp:lastModifiedBy>
  <cp:revision>30</cp:revision>
  <dcterms:created xsi:type="dcterms:W3CDTF">2024-04-27T22:32:01Z</dcterms:created>
  <dcterms:modified xsi:type="dcterms:W3CDTF">2024-05-29T06:18:31Z</dcterms:modified>
</cp:coreProperties>
</file>

<file path=docProps/thumbnail.jpeg>
</file>